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0" r:id="rId3"/>
    <p:sldId id="257" r:id="rId4"/>
    <p:sldId id="258" r:id="rId5"/>
    <p:sldId id="259" r:id="rId6"/>
    <p:sldId id="272" r:id="rId7"/>
    <p:sldId id="261" r:id="rId8"/>
    <p:sldId id="266" r:id="rId9"/>
    <p:sldId id="263" r:id="rId10"/>
    <p:sldId id="267" r:id="rId11"/>
    <p:sldId id="269" r:id="rId12"/>
    <p:sldId id="264" r:id="rId13"/>
    <p:sldId id="274" r:id="rId14"/>
    <p:sldId id="268" r:id="rId15"/>
    <p:sldId id="273" r:id="rId16"/>
    <p:sldId id="271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358BE-A005-4876-8E5F-15CA3739E7E8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9F79BC-240D-48AE-9D51-CD6B734688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4711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4751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19244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3072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9876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78423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984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03036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0089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21455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4709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86208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9807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26106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63634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67049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3458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0619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861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000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864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0686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3656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3294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3295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287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131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358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CD41C-E486-4A7F-BE5F-424761F6F212}" type="datetimeFigureOut">
              <a:rPr lang="ko-KR" altLang="en-US" smtClean="0"/>
              <a:t>2026-03-10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9815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54629" y="1632855"/>
            <a:ext cx="9144000" cy="1037351"/>
          </a:xfrm>
        </p:spPr>
        <p:txBody>
          <a:bodyPr>
            <a:normAutofit fontScale="90000"/>
          </a:bodyPr>
          <a:lstStyle/>
          <a:p>
            <a:r>
              <a: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자기주도인재장학</a:t>
            </a:r>
            <a: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(KSRS)</a:t>
            </a:r>
            <a:r>
              <a: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EDWARD</a:t>
            </a:r>
            <a:r>
              <a: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방법</a:t>
            </a:r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>
          <a:xfrm>
            <a:off x="3390119" y="3161700"/>
            <a:ext cx="1293845" cy="1252846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  <p:sp>
        <p:nvSpPr>
          <p:cNvPr id="7" name="모서리가 둥근 직사각형 6"/>
          <p:cNvSpPr/>
          <p:nvPr/>
        </p:nvSpPr>
        <p:spPr>
          <a:xfrm>
            <a:off x="5526834" y="3161700"/>
            <a:ext cx="1399590" cy="125284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7769294" y="3181527"/>
            <a:ext cx="1408920" cy="12131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</p:spTree>
    <p:extLst>
      <p:ext uri="{BB962C8B-B14F-4D97-AF65-F5344CB8AC3E}">
        <p14:creationId xmlns:p14="http://schemas.microsoft.com/office/powerpoint/2010/main" val="3299700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71534" y="279916"/>
            <a:ext cx="9144000" cy="822747"/>
          </a:xfrm>
        </p:spPr>
        <p:txBody>
          <a:bodyPr>
            <a:normAutofit/>
          </a:bodyPr>
          <a:lstStyle/>
          <a:p>
            <a:r>
              <a:rPr lang="ko-KR" altLang="en-US" sz="3600" b="1" dirty="0">
                <a:solidFill>
                  <a:srgbClr val="002060"/>
                </a:solidFill>
              </a:rPr>
              <a:t>자기주도인재장학</a:t>
            </a:r>
            <a:r>
              <a:rPr lang="en-US" altLang="ko-KR" sz="3600" b="1" dirty="0">
                <a:solidFill>
                  <a:srgbClr val="002060"/>
                </a:solidFill>
              </a:rPr>
              <a:t>(KSRS)</a:t>
            </a:r>
            <a:r>
              <a:rPr lang="ko-KR" altLang="en-US" sz="3600" b="1" dirty="0">
                <a:solidFill>
                  <a:srgbClr val="002060"/>
                </a:solidFill>
              </a:rPr>
              <a:t> 전체 일정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734529"/>
              </p:ext>
            </p:extLst>
          </p:nvPr>
        </p:nvGraphicFramePr>
        <p:xfrm>
          <a:off x="737118" y="1343609"/>
          <a:ext cx="10263675" cy="4665303"/>
        </p:xfrm>
        <a:graphic>
          <a:graphicData uri="http://schemas.openxmlformats.org/drawingml/2006/table">
            <a:tbl>
              <a:tblPr/>
              <a:tblGrid>
                <a:gridCol w="1698172">
                  <a:extLst>
                    <a:ext uri="{9D8B030D-6E8A-4147-A177-3AD203B41FA5}">
                      <a16:colId xmlns:a16="http://schemas.microsoft.com/office/drawing/2014/main" val="3139008426"/>
                    </a:ext>
                  </a:extLst>
                </a:gridCol>
                <a:gridCol w="1763486">
                  <a:extLst>
                    <a:ext uri="{9D8B030D-6E8A-4147-A177-3AD203B41FA5}">
                      <a16:colId xmlns:a16="http://schemas.microsoft.com/office/drawing/2014/main" val="1285455818"/>
                    </a:ext>
                  </a:extLst>
                </a:gridCol>
                <a:gridCol w="2034073">
                  <a:extLst>
                    <a:ext uri="{9D8B030D-6E8A-4147-A177-3AD203B41FA5}">
                      <a16:colId xmlns:a16="http://schemas.microsoft.com/office/drawing/2014/main" val="4235725018"/>
                    </a:ext>
                  </a:extLst>
                </a:gridCol>
                <a:gridCol w="4767944">
                  <a:extLst>
                    <a:ext uri="{9D8B030D-6E8A-4147-A177-3AD203B41FA5}">
                      <a16:colId xmlns:a16="http://schemas.microsoft.com/office/drawing/2014/main" val="1062440900"/>
                    </a:ext>
                  </a:extLst>
                </a:gridCol>
              </a:tblGrid>
              <a:tr h="35964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 dirty="0">
                          <a:solidFill>
                            <a:srgbClr val="002060"/>
                          </a:solidFill>
                          <a:latin typeface="+mn-lt"/>
                        </a:rPr>
                        <a:t>주 체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구 분</a:t>
                      </a:r>
                      <a:endParaRPr lang="ko-KR" altLang="en-US" sz="1100" b="1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일 정</a:t>
                      </a:r>
                      <a:endParaRPr lang="ko-KR" altLang="en-US" sz="1100" b="1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EDWARD</a:t>
                      </a:r>
                      <a:r>
                        <a:rPr lang="en-US" altLang="ko-KR" sz="1100" b="1" kern="0" spc="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kern="0" spc="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 경로</a:t>
                      </a:r>
                      <a:endParaRPr lang="ko-KR" altLang="en-US" sz="1100" b="1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7362380"/>
                  </a:ext>
                </a:extLst>
              </a:tr>
              <a:tr h="3490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학생 서류 제출  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2026. 4. 3.(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8341366"/>
                  </a:ext>
                </a:extLst>
              </a:tr>
              <a:tr h="3490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추천 교원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지도교수 추천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2026. 4. 10.(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173063"/>
                  </a:ext>
                </a:extLst>
              </a:tr>
              <a:tr h="3490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단과대학 </a:t>
                      </a:r>
                      <a:r>
                        <a:rPr lang="ko-KR" altLang="en-US" sz="1100" dirty="0" err="1">
                          <a:solidFill>
                            <a:srgbClr val="002060"/>
                          </a:solidFill>
                        </a:rPr>
                        <a:t>행정팀</a:t>
                      </a:r>
                      <a:endParaRPr lang="ko-KR" altLang="en-US" sz="1100" dirty="0">
                        <a:solidFill>
                          <a:srgbClr val="002060"/>
                        </a:solidFill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차 선발 및 발표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2026. 4. 30.(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목</a:t>
                      </a: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2425448"/>
                  </a:ext>
                </a:extLst>
              </a:tr>
              <a:tr h="32326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상반기 지도교수 상담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2026. 6. 22.(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학기 중 최소 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회 이상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상담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통합상담신청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6681476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중간보고서 제출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학생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2026. 6. 30.(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화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장학중간보고서작성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147215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추천 교원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중간보고서 평가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교원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2026. 7. 3.(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장학중간보고서평가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93596"/>
                  </a:ext>
                </a:extLst>
              </a:tr>
              <a:tr h="30875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하반기 지도교수 상담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2026. 12. 4.(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금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학기 중 최소 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1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회 이상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)EDWAR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상담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통합상담신청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4585255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결과보고서 제출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학생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2026. 12. 11.(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장학결과보고서작성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7244469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추천 교원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결과보고서 평가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교원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2026. 12. 18.(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장학결과보고서평가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8923219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단과대학 </a:t>
                      </a:r>
                      <a:r>
                        <a:rPr lang="ko-KR" altLang="en-US" sz="1100" dirty="0" err="1">
                          <a:solidFill>
                            <a:srgbClr val="002060"/>
                          </a:solidFill>
                        </a:rPr>
                        <a:t>행정팀</a:t>
                      </a:r>
                      <a:endParaRPr lang="ko-KR" altLang="en-US" sz="1100" dirty="0">
                        <a:solidFill>
                          <a:srgbClr val="002060"/>
                        </a:solidFill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최종 선발 및 발표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2027. 1. 14.(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목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5450037"/>
                  </a:ext>
                </a:extLst>
              </a:tr>
              <a:tr h="934052"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4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200" kern="0" spc="-4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상기 기준 일정 외 평가를 위한 서류제출 및 면접 일정 등은 단과대학 추천 절차에 따라 변경 가능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4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장학생 선발 후 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년 내 휴학 등 학적 변동 발생 시 장학이 탈락됨으로 기간 내 성실히 수행할 수 있는 학생 선발 </a:t>
                      </a:r>
                      <a:endParaRPr lang="en-US" altLang="ko-KR" sz="1200" kern="0" spc="0" dirty="0">
                        <a:solidFill>
                          <a:srgbClr val="00206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학기별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상담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미실시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중간보고서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미작성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등 기본 평가요소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미충족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시 활동 미흡으로 최종 선발 탈락 가능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5238846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455988" y="1820863"/>
            <a:ext cx="112863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769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51385" y="311385"/>
            <a:ext cx="5400417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신청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351385" y="662033"/>
            <a:ext cx="655164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자기주도인재장학신청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877" y="1214294"/>
            <a:ext cx="10600805" cy="5208907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10" name="타원 9"/>
          <p:cNvSpPr/>
          <p:nvPr/>
        </p:nvSpPr>
        <p:spPr>
          <a:xfrm>
            <a:off x="2398354" y="251170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585955" y="572899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59782" y="1770578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060784" y="5607697"/>
            <a:ext cx="20552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양식 작성 후 파일 첨부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898534" y="1603783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신청 후 수정 불가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967652" y="2595681"/>
            <a:ext cx="28060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단기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중기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장기</a:t>
            </a: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>
                <a:solidFill>
                  <a:schemeClr val="tx1"/>
                </a:solidFill>
              </a:rPr>
              <a:t>결과값 목표 작성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903030" y="242596"/>
            <a:ext cx="3421730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4. 3.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7" name="부제목 5"/>
          <p:cNvSpPr txBox="1">
            <a:spLocks/>
          </p:cNvSpPr>
          <p:nvPr/>
        </p:nvSpPr>
        <p:spPr>
          <a:xfrm>
            <a:off x="513183" y="311385"/>
            <a:ext cx="777481" cy="686991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</p:spTree>
    <p:extLst>
      <p:ext uri="{BB962C8B-B14F-4D97-AF65-F5344CB8AC3E}">
        <p14:creationId xmlns:p14="http://schemas.microsoft.com/office/powerpoint/2010/main" val="810751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069841" y="340188"/>
            <a:ext cx="8771313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[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양식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1]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자기주도수학계획서 업로드 양식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[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학생 작성 후 업로드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]</a:t>
            </a:r>
            <a:endParaRPr lang="ko-KR" altLang="en-US" sz="1800" dirty="0">
              <a:solidFill>
                <a:srgbClr val="00B05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1825" y="933062"/>
            <a:ext cx="4981575" cy="5759417"/>
          </a:xfrm>
          <a:prstGeom prst="rect">
            <a:avLst/>
          </a:prstGeom>
          <a:ln w="25400">
            <a:solidFill>
              <a:schemeClr val="accent6"/>
            </a:solidFill>
          </a:ln>
        </p:spPr>
      </p:pic>
      <p:sp>
        <p:nvSpPr>
          <p:cNvPr id="7" name="부제목 5"/>
          <p:cNvSpPr txBox="1">
            <a:spLocks/>
          </p:cNvSpPr>
          <p:nvPr/>
        </p:nvSpPr>
        <p:spPr>
          <a:xfrm>
            <a:off x="1194318" y="246071"/>
            <a:ext cx="740159" cy="686991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694A049-F694-43D1-B8DA-EEC343B93A7A}"/>
              </a:ext>
            </a:extLst>
          </p:cNvPr>
          <p:cNvSpPr/>
          <p:nvPr/>
        </p:nvSpPr>
        <p:spPr>
          <a:xfrm>
            <a:off x="4160940" y="1015068"/>
            <a:ext cx="738232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2026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452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658" y="1372902"/>
            <a:ext cx="10462508" cy="5242038"/>
          </a:xfrm>
          <a:prstGeom prst="rect">
            <a:avLst/>
          </a:prstGeom>
          <a:solidFill>
            <a:schemeClr val="bg1"/>
          </a:solidFill>
          <a:ln w="25400">
            <a:solidFill>
              <a:srgbClr val="FFC000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37995" y="372936"/>
            <a:ext cx="5316442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37995" y="737118"/>
            <a:ext cx="6031641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2"/>
                </a:solidFill>
              </a:rPr>
              <a:t>학사행정 </a:t>
            </a:r>
            <a:r>
              <a:rPr lang="en-US" altLang="ko-KR" sz="1600" dirty="0">
                <a:solidFill>
                  <a:schemeClr val="accent2"/>
                </a:solidFill>
              </a:rPr>
              <a:t>&gt; </a:t>
            </a:r>
            <a:r>
              <a:rPr lang="ko-KR" altLang="en-US" sz="1600" dirty="0">
                <a:solidFill>
                  <a:schemeClr val="accent2"/>
                </a:solidFill>
              </a:rPr>
              <a:t>장학 </a:t>
            </a:r>
            <a:r>
              <a:rPr lang="en-US" altLang="ko-KR" sz="1600" dirty="0">
                <a:solidFill>
                  <a:schemeClr val="accent2"/>
                </a:solidFill>
              </a:rPr>
              <a:t>&gt; </a:t>
            </a:r>
            <a:r>
              <a:rPr lang="ko-KR" altLang="en-US" sz="1600" dirty="0">
                <a:solidFill>
                  <a:schemeClr val="accent2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2"/>
                </a:solidFill>
              </a:rPr>
              <a:t>&gt; </a:t>
            </a:r>
            <a:r>
              <a:rPr lang="ko-KR" altLang="en-US" sz="1600" dirty="0">
                <a:solidFill>
                  <a:schemeClr val="accent2"/>
                </a:solidFill>
              </a:rPr>
              <a:t>자기주도인재장학추천</a:t>
            </a:r>
          </a:p>
        </p:txBody>
      </p:sp>
      <p:sp>
        <p:nvSpPr>
          <p:cNvPr id="10" name="타원 9"/>
          <p:cNvSpPr/>
          <p:nvPr/>
        </p:nvSpPr>
        <p:spPr>
          <a:xfrm>
            <a:off x="907658" y="266346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977304" y="533711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357194" y="148849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533103" y="5421086"/>
            <a:ext cx="2969624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학생 </a:t>
            </a:r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인에게만 추천 사유 작성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943941" y="1572471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후 수정 불가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470171" y="2747436"/>
            <a:ext cx="28060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신청 학생 별 목표 및 상세 파일 확인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7819053" y="354563"/>
            <a:ext cx="3551113" cy="7651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추천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4. 10.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643811" y="457199"/>
            <a:ext cx="826359" cy="68888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8A8EC3F-5E78-4E59-BE77-4D3DC6C8C559}"/>
              </a:ext>
            </a:extLst>
          </p:cNvPr>
          <p:cNvSpPr/>
          <p:nvPr/>
        </p:nvSpPr>
        <p:spPr>
          <a:xfrm>
            <a:off x="4148503" y="2231472"/>
            <a:ext cx="2905440" cy="13725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2026. 4. 3. ~ 2026. 4. 10.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062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893" y="1613408"/>
            <a:ext cx="11061053" cy="2886075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04747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10" name="타원 9"/>
          <p:cNvSpPr/>
          <p:nvPr/>
        </p:nvSpPr>
        <p:spPr>
          <a:xfrm>
            <a:off x="6093419" y="305644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154392" y="460698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710335" y="4648969"/>
            <a:ext cx="5990253" cy="326572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교원 별 추천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상담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중간</a:t>
            </a:r>
            <a:r>
              <a:rPr lang="en-US" altLang="ko-KR" sz="1200" dirty="0">
                <a:solidFill>
                  <a:schemeClr val="tx1"/>
                </a:solidFill>
              </a:rPr>
              <a:t>/</a:t>
            </a:r>
            <a:r>
              <a:rPr lang="ko-KR" altLang="en-US" sz="1200" dirty="0">
                <a:solidFill>
                  <a:schemeClr val="tx1"/>
                </a:solidFill>
              </a:rPr>
              <a:t>결과보고서 제출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평가 여부 등을 확인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6629401" y="3167816"/>
            <a:ext cx="4817532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자료 일괄 출력 및 일괄 다운로드 가능</a:t>
            </a:r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위원회 등 회의 자료 활용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4. 30.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99A40A4-6A30-4D94-87DE-00E08084376E}"/>
              </a:ext>
            </a:extLst>
          </p:cNvPr>
          <p:cNvSpPr/>
          <p:nvPr/>
        </p:nvSpPr>
        <p:spPr>
          <a:xfrm>
            <a:off x="1115736" y="2483141"/>
            <a:ext cx="738232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2026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26C0A47-7165-42F3-BE3C-5585024A8EC6}"/>
              </a:ext>
            </a:extLst>
          </p:cNvPr>
          <p:cNvSpPr/>
          <p:nvPr/>
        </p:nvSpPr>
        <p:spPr>
          <a:xfrm>
            <a:off x="1786855" y="3741490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2026. 3. 1. ~ 2026. 12. 31.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703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853" y="2003140"/>
            <a:ext cx="10761131" cy="1885950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48882" y="523333"/>
            <a:ext cx="4075471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 err="1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장학입력</a:t>
            </a:r>
            <a:endParaRPr lang="ko-KR" altLang="en-US" sz="1800" dirty="0">
              <a:solidFill>
                <a:schemeClr val="accent1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48882" y="878710"/>
            <a:ext cx="6644951" cy="448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 err="1">
                <a:solidFill>
                  <a:schemeClr val="accent1"/>
                </a:solidFill>
              </a:rPr>
              <a:t>장학지급</a:t>
            </a:r>
            <a:r>
              <a:rPr lang="ko-KR" altLang="en-US" sz="1600" dirty="0">
                <a:solidFill>
                  <a:schemeClr val="accent1"/>
                </a:solidFill>
              </a:rPr>
              <a:t>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장학추천대상자 입력</a:t>
            </a:r>
          </a:p>
        </p:txBody>
      </p:sp>
      <p:sp>
        <p:nvSpPr>
          <p:cNvPr id="10" name="타원 9"/>
          <p:cNvSpPr/>
          <p:nvPr/>
        </p:nvSpPr>
        <p:spPr>
          <a:xfrm>
            <a:off x="5868003" y="405071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641771" y="365126"/>
            <a:ext cx="3982175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선발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4. 30.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선발 명단 및 장학금액 입력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8990134" y="3085007"/>
            <a:ext cx="2495850" cy="3265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8433586" y="298467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08657" y="2399336"/>
            <a:ext cx="2130486" cy="2988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520811" y="4050710"/>
            <a:ext cx="5029200" cy="134315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학년도</a:t>
            </a:r>
            <a:r>
              <a:rPr lang="en-US" altLang="ko-KR" sz="1200" dirty="0">
                <a:solidFill>
                  <a:schemeClr val="tx1"/>
                </a:solidFill>
              </a:rPr>
              <a:t>/</a:t>
            </a:r>
            <a:r>
              <a:rPr lang="ko-KR" altLang="en-US" sz="1200" dirty="0">
                <a:solidFill>
                  <a:schemeClr val="tx1"/>
                </a:solidFill>
              </a:rPr>
              <a:t>학기</a:t>
            </a:r>
            <a:r>
              <a:rPr lang="en-US" altLang="ko-KR" sz="1200" dirty="0">
                <a:solidFill>
                  <a:schemeClr val="tx1"/>
                </a:solidFill>
              </a:rPr>
              <a:t>: 2026/1</a:t>
            </a:r>
            <a:r>
              <a:rPr lang="ko-KR" altLang="en-US" sz="1200" dirty="0">
                <a:solidFill>
                  <a:schemeClr val="tx1"/>
                </a:solidFill>
              </a:rPr>
              <a:t>학기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개별 입력</a:t>
            </a:r>
            <a:r>
              <a:rPr lang="en-US" altLang="ko-KR" sz="1200" dirty="0">
                <a:solidFill>
                  <a:schemeClr val="tx1"/>
                </a:solidFill>
              </a:rPr>
              <a:t>: </a:t>
            </a:r>
            <a:r>
              <a:rPr lang="ko-KR" altLang="en-US" sz="1200" dirty="0">
                <a:solidFill>
                  <a:schemeClr val="tx1"/>
                </a:solidFill>
              </a:rPr>
              <a:t>추가 </a:t>
            </a:r>
            <a:r>
              <a:rPr lang="en-US" altLang="ko-KR" sz="1200" dirty="0">
                <a:solidFill>
                  <a:schemeClr val="tx1"/>
                </a:solidFill>
              </a:rPr>
              <a:t>&gt; </a:t>
            </a:r>
            <a:r>
              <a:rPr lang="ko-KR" altLang="en-US" sz="1200" dirty="0">
                <a:solidFill>
                  <a:schemeClr val="tx1"/>
                </a:solidFill>
              </a:rPr>
              <a:t>학생 학번 입력 </a:t>
            </a:r>
            <a:r>
              <a:rPr lang="en-US" altLang="ko-KR" sz="1200" dirty="0">
                <a:solidFill>
                  <a:schemeClr val="tx1"/>
                </a:solidFill>
              </a:rPr>
              <a:t>&gt; </a:t>
            </a:r>
            <a:r>
              <a:rPr lang="ko-KR" altLang="en-US" sz="1200" dirty="0">
                <a:solidFill>
                  <a:schemeClr val="tx1"/>
                </a:solidFill>
              </a:rPr>
              <a:t>저장 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단체 입력</a:t>
            </a:r>
            <a:r>
              <a:rPr lang="en-US" altLang="ko-KR" sz="1200" dirty="0">
                <a:solidFill>
                  <a:schemeClr val="tx1"/>
                </a:solidFill>
              </a:rPr>
              <a:t>: </a:t>
            </a:r>
            <a:r>
              <a:rPr lang="ko-KR" altLang="en-US" sz="1200" dirty="0">
                <a:solidFill>
                  <a:schemeClr val="tx1"/>
                </a:solidFill>
              </a:rPr>
              <a:t>양식 다운로드 </a:t>
            </a:r>
            <a:r>
              <a:rPr lang="en-US" altLang="ko-KR" sz="1200" dirty="0">
                <a:solidFill>
                  <a:schemeClr val="tx1"/>
                </a:solidFill>
              </a:rPr>
              <a:t>&gt; </a:t>
            </a:r>
            <a:r>
              <a:rPr lang="ko-KR" altLang="en-US" sz="1200" dirty="0">
                <a:solidFill>
                  <a:schemeClr val="tx1"/>
                </a:solidFill>
              </a:rPr>
              <a:t>엑셀 업로드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장학 코드</a:t>
            </a:r>
            <a:r>
              <a:rPr lang="en-US" altLang="ko-KR" sz="1200" dirty="0">
                <a:solidFill>
                  <a:schemeClr val="tx1"/>
                </a:solidFill>
              </a:rPr>
              <a:t>: 00003484 </a:t>
            </a:r>
            <a:r>
              <a:rPr lang="ko-KR" altLang="en-US" sz="1200" dirty="0">
                <a:solidFill>
                  <a:schemeClr val="tx1"/>
                </a:solidFill>
              </a:rPr>
              <a:t>자기주도인재장학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장학 금액</a:t>
            </a:r>
            <a:r>
              <a:rPr lang="en-US" altLang="ko-KR" sz="1200" dirty="0">
                <a:solidFill>
                  <a:schemeClr val="tx1"/>
                </a:solidFill>
              </a:rPr>
              <a:t>:</a:t>
            </a:r>
            <a:r>
              <a:rPr lang="ko-KR" altLang="en-US" sz="1200" dirty="0">
                <a:solidFill>
                  <a:schemeClr val="tx1"/>
                </a:solidFill>
              </a:rPr>
              <a:t> 기타 장학금 최대 </a:t>
            </a:r>
            <a:r>
              <a:rPr lang="en-US" altLang="ko-KR" sz="1200" dirty="0">
                <a:solidFill>
                  <a:schemeClr val="tx1"/>
                </a:solidFill>
              </a:rPr>
              <a:t>400,000</a:t>
            </a:r>
            <a:r>
              <a:rPr lang="ko-KR" altLang="en-US" sz="1200" dirty="0">
                <a:solidFill>
                  <a:schemeClr val="tx1"/>
                </a:solidFill>
              </a:rPr>
              <a:t>원 입력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BB76C29-674F-4C1B-AB53-E72334CA0D0C}"/>
              </a:ext>
            </a:extLst>
          </p:cNvPr>
          <p:cNvSpPr/>
          <p:nvPr/>
        </p:nvSpPr>
        <p:spPr>
          <a:xfrm>
            <a:off x="1190809" y="2421202"/>
            <a:ext cx="716146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2026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931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756" y="1214294"/>
            <a:ext cx="10638003" cy="5001749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54947" y="254535"/>
            <a:ext cx="6548083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중간보고서 작성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354947" y="678131"/>
            <a:ext cx="6225073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중간보고서 작성</a:t>
            </a:r>
          </a:p>
        </p:txBody>
      </p:sp>
      <p:sp>
        <p:nvSpPr>
          <p:cNvPr id="10" name="타원 9"/>
          <p:cNvSpPr/>
          <p:nvPr/>
        </p:nvSpPr>
        <p:spPr>
          <a:xfrm>
            <a:off x="3927095" y="249229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219540" y="5598016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271974" y="1484732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4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725918" y="5681992"/>
            <a:ext cx="2616119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필요시 관련 자료 파일 첨부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823890" y="1614429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제출 후 수정 불가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478694" y="2576267"/>
            <a:ext cx="3163568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단기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중기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장기</a:t>
            </a: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>
                <a:solidFill>
                  <a:schemeClr val="tx1"/>
                </a:solidFill>
              </a:rPr>
              <a:t>실행 중간 실행 결과 작성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9033978" y="2193361"/>
            <a:ext cx="2144096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학기 상담 </a:t>
            </a:r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회 이상 실시</a:t>
            </a:r>
          </a:p>
        </p:txBody>
      </p:sp>
      <p:sp>
        <p:nvSpPr>
          <p:cNvPr id="18" name="타원 17"/>
          <p:cNvSpPr/>
          <p:nvPr/>
        </p:nvSpPr>
        <p:spPr>
          <a:xfrm>
            <a:off x="8482283" y="2100053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903030" y="242596"/>
            <a:ext cx="3421730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6. 30.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20" name="부제목 5"/>
          <p:cNvSpPr txBox="1">
            <a:spLocks/>
          </p:cNvSpPr>
          <p:nvPr/>
        </p:nvSpPr>
        <p:spPr>
          <a:xfrm>
            <a:off x="531845" y="311385"/>
            <a:ext cx="758819" cy="686991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</p:spTree>
    <p:extLst>
      <p:ext uri="{BB962C8B-B14F-4D97-AF65-F5344CB8AC3E}">
        <p14:creationId xmlns:p14="http://schemas.microsoft.com/office/powerpoint/2010/main" val="974090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505" y="1356499"/>
            <a:ext cx="10789661" cy="4930069"/>
          </a:xfrm>
          <a:prstGeom prst="rect">
            <a:avLst/>
          </a:prstGeom>
          <a:ln w="25400">
            <a:solidFill>
              <a:schemeClr val="accent2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37997" y="330029"/>
            <a:ext cx="482191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중간보고서 평가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37997" y="737118"/>
            <a:ext cx="6113106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chemeClr val="accent2"/>
                </a:solidFill>
              </a:rPr>
              <a:t>학사행정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자기주도인재장학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중간보고서 평가</a:t>
            </a:r>
          </a:p>
        </p:txBody>
      </p:sp>
      <p:sp>
        <p:nvSpPr>
          <p:cNvPr id="10" name="타원 9"/>
          <p:cNvSpPr/>
          <p:nvPr/>
        </p:nvSpPr>
        <p:spPr>
          <a:xfrm>
            <a:off x="3029893" y="516453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594029" y="181191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139005" y="1895886"/>
            <a:ext cx="1161014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평가 제출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042594" y="5670748"/>
            <a:ext cx="6184364" cy="56916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중간보고서 평가 및 면담결과 내용 작성</a:t>
            </a:r>
          </a:p>
        </p:txBody>
      </p:sp>
      <p:sp>
        <p:nvSpPr>
          <p:cNvPr id="18" name="모서리가 둥근 직사각형 17"/>
          <p:cNvSpPr/>
          <p:nvPr/>
        </p:nvSpPr>
        <p:spPr>
          <a:xfrm>
            <a:off x="7819053" y="354563"/>
            <a:ext cx="3551113" cy="7651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평가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7. 3.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08873" y="354563"/>
            <a:ext cx="945149" cy="87601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0B02C26-BAB2-4004-B9EF-75F78F943C49}"/>
              </a:ext>
            </a:extLst>
          </p:cNvPr>
          <p:cNvSpPr/>
          <p:nvPr/>
        </p:nvSpPr>
        <p:spPr>
          <a:xfrm>
            <a:off x="6258188" y="2138482"/>
            <a:ext cx="2567030" cy="2188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2026. 6. 30. ~ 2026. 7. 3.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267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183" y="1373916"/>
            <a:ext cx="10961462" cy="4873489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916" y="336877"/>
            <a:ext cx="6734695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결과보고서 작성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371916" y="697003"/>
            <a:ext cx="6176446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결과보고서 작성</a:t>
            </a:r>
          </a:p>
        </p:txBody>
      </p:sp>
      <p:sp>
        <p:nvSpPr>
          <p:cNvPr id="10" name="타원 9"/>
          <p:cNvSpPr/>
          <p:nvPr/>
        </p:nvSpPr>
        <p:spPr>
          <a:xfrm>
            <a:off x="3927095" y="249229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548362" y="5514042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82440" y="159376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4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8098369" y="5598018"/>
            <a:ext cx="20552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양식 작성 후 파일 첨부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0036975" y="1720597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제출 후 수정 불가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478694" y="2576267"/>
            <a:ext cx="2535952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단기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중기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장기</a:t>
            </a: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>
                <a:solidFill>
                  <a:schemeClr val="tx1"/>
                </a:solidFill>
              </a:rPr>
              <a:t>실행 결과 작성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9285904" y="2296780"/>
            <a:ext cx="2144096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2</a:t>
            </a:r>
            <a:r>
              <a:rPr lang="ko-KR" altLang="en-US" sz="1200" dirty="0">
                <a:solidFill>
                  <a:schemeClr val="tx1"/>
                </a:solidFill>
              </a:rPr>
              <a:t>학기 상담 </a:t>
            </a:r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회 이상 실시</a:t>
            </a:r>
          </a:p>
        </p:txBody>
      </p:sp>
      <p:sp>
        <p:nvSpPr>
          <p:cNvPr id="17" name="타원 16"/>
          <p:cNvSpPr/>
          <p:nvPr/>
        </p:nvSpPr>
        <p:spPr>
          <a:xfrm>
            <a:off x="8766430" y="2212804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785777" y="331237"/>
            <a:ext cx="3644223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12. 11.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20" name="부제목 5"/>
          <p:cNvSpPr txBox="1">
            <a:spLocks/>
          </p:cNvSpPr>
          <p:nvPr/>
        </p:nvSpPr>
        <p:spPr>
          <a:xfrm>
            <a:off x="513183" y="331237"/>
            <a:ext cx="777481" cy="667139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</p:spTree>
    <p:extLst>
      <p:ext uri="{BB962C8B-B14F-4D97-AF65-F5344CB8AC3E}">
        <p14:creationId xmlns:p14="http://schemas.microsoft.com/office/powerpoint/2010/main" val="2212407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0930" y="365126"/>
            <a:ext cx="4868573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결과보고서 작성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410930" y="698696"/>
            <a:ext cx="6057122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결과보고서 작성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785777" y="331237"/>
            <a:ext cx="3597570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12. 11.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248183"/>
            <a:ext cx="5000625" cy="5455814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9503" y="1248183"/>
            <a:ext cx="5067300" cy="5455814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18" name="부제목 5"/>
          <p:cNvSpPr txBox="1">
            <a:spLocks/>
          </p:cNvSpPr>
          <p:nvPr/>
        </p:nvSpPr>
        <p:spPr>
          <a:xfrm>
            <a:off x="689432" y="453767"/>
            <a:ext cx="721498" cy="633250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B03940D-2EC4-40CC-8866-8EA0B8A75831}"/>
              </a:ext>
            </a:extLst>
          </p:cNvPr>
          <p:cNvSpPr/>
          <p:nvPr/>
        </p:nvSpPr>
        <p:spPr>
          <a:xfrm>
            <a:off x="1605675" y="1342807"/>
            <a:ext cx="671858" cy="2156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tx1"/>
                </a:solidFill>
              </a:rPr>
              <a:t>2026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49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379" y="1485011"/>
            <a:ext cx="11095588" cy="4678785"/>
          </a:xfrm>
          <a:prstGeom prst="rect">
            <a:avLst/>
          </a:prstGeom>
          <a:ln w="25400">
            <a:solidFill>
              <a:schemeClr val="accent2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19479" y="491659"/>
            <a:ext cx="5288450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결과보고서평가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19479" y="916243"/>
            <a:ext cx="6327710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chemeClr val="accent2"/>
                </a:solidFill>
              </a:rPr>
              <a:t>학사행정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자기주도인재장학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결과보고서평가</a:t>
            </a:r>
          </a:p>
        </p:txBody>
      </p:sp>
      <p:sp>
        <p:nvSpPr>
          <p:cNvPr id="11" name="타원 10"/>
          <p:cNvSpPr/>
          <p:nvPr/>
        </p:nvSpPr>
        <p:spPr>
          <a:xfrm>
            <a:off x="2427479" y="501795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640913" y="1770578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976150" y="5611377"/>
            <a:ext cx="8313891" cy="503853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학생 결과보고서 확인 및 최종 선발 추천사유작성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0115742" y="1854554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제출 후 수정 불가</a:t>
            </a:r>
          </a:p>
        </p:txBody>
      </p:sp>
      <p:sp>
        <p:nvSpPr>
          <p:cNvPr id="16" name="모서리가 둥근 직사각형 15"/>
          <p:cNvSpPr/>
          <p:nvPr/>
        </p:nvSpPr>
        <p:spPr>
          <a:xfrm>
            <a:off x="7990854" y="510130"/>
            <a:ext cx="3551113" cy="7651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평가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12. 18.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30521" y="459208"/>
            <a:ext cx="945149" cy="87601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</p:spTree>
    <p:extLst>
      <p:ext uri="{BB962C8B-B14F-4D97-AF65-F5344CB8AC3E}">
        <p14:creationId xmlns:p14="http://schemas.microsoft.com/office/powerpoint/2010/main" val="1144138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24" y="1680830"/>
            <a:ext cx="11479193" cy="337185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04747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10" name="타원 9"/>
          <p:cNvSpPr/>
          <p:nvPr/>
        </p:nvSpPr>
        <p:spPr>
          <a:xfrm>
            <a:off x="6973749" y="295620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87979" y="4507636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151418" y="4591612"/>
            <a:ext cx="5960226" cy="326572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교원 별 추천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상담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중간</a:t>
            </a:r>
            <a:r>
              <a:rPr lang="en-US" altLang="ko-KR" sz="1200" dirty="0">
                <a:solidFill>
                  <a:schemeClr val="tx1"/>
                </a:solidFill>
              </a:rPr>
              <a:t>/</a:t>
            </a:r>
            <a:r>
              <a:rPr lang="ko-KR" altLang="en-US" sz="1200" dirty="0">
                <a:solidFill>
                  <a:schemeClr val="tx1"/>
                </a:solidFill>
              </a:rPr>
              <a:t>결과보고서 제출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평가 여부 등을 확인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7529805" y="3040183"/>
            <a:ext cx="2548657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자료 일괄 출력 및 일괄 다운로드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2027.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최종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388226" y="4591612"/>
            <a:ext cx="1354973" cy="4105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8A619E5-1235-4212-9D48-17F82375FB4D}"/>
              </a:ext>
            </a:extLst>
          </p:cNvPr>
          <p:cNvSpPr/>
          <p:nvPr/>
        </p:nvSpPr>
        <p:spPr>
          <a:xfrm>
            <a:off x="1770396" y="3905895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2026. 3. 10. ~ 2026. 12. 31.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5FC23461-F889-40CF-A4BD-538FEB18C838}"/>
              </a:ext>
            </a:extLst>
          </p:cNvPr>
          <p:cNvSpPr/>
          <p:nvPr/>
        </p:nvSpPr>
        <p:spPr>
          <a:xfrm>
            <a:off x="1063094" y="2463535"/>
            <a:ext cx="791105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2026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815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24" y="1651587"/>
            <a:ext cx="11479193" cy="337185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04747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2027.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최종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570375" y="5056548"/>
            <a:ext cx="5234474" cy="383198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상태 구분</a:t>
            </a:r>
            <a:r>
              <a:rPr lang="en-US" altLang="ko-KR" sz="1200" dirty="0">
                <a:solidFill>
                  <a:schemeClr val="tx1"/>
                </a:solidFill>
              </a:rPr>
              <a:t> : 1</a:t>
            </a:r>
            <a:r>
              <a:rPr lang="ko-KR" altLang="en-US" sz="1200" dirty="0">
                <a:solidFill>
                  <a:schemeClr val="tx1"/>
                </a:solidFill>
              </a:rPr>
              <a:t>차 선발 </a:t>
            </a:r>
            <a:r>
              <a:rPr lang="en-US" altLang="ko-KR" sz="1200" dirty="0">
                <a:solidFill>
                  <a:schemeClr val="tx1"/>
                </a:solidFill>
              </a:rPr>
              <a:t>-&gt; </a:t>
            </a:r>
            <a:r>
              <a:rPr lang="ko-KR" altLang="en-US" sz="1200" dirty="0">
                <a:solidFill>
                  <a:schemeClr val="tx1"/>
                </a:solidFill>
              </a:rPr>
              <a:t>최종 선발 변경 </a:t>
            </a:r>
            <a:r>
              <a:rPr lang="en-US" altLang="ko-KR" sz="1200" dirty="0">
                <a:solidFill>
                  <a:schemeClr val="tx1"/>
                </a:solidFill>
              </a:rPr>
              <a:t>-&gt; </a:t>
            </a:r>
            <a:r>
              <a:rPr lang="ko-KR" altLang="en-US" sz="1200" dirty="0">
                <a:solidFill>
                  <a:schemeClr val="tx1"/>
                </a:solidFill>
              </a:rPr>
              <a:t>최종 선발 장학추천이관 클릭</a:t>
            </a:r>
            <a:endParaRPr lang="en-US" altLang="ko-KR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972684" y="3606366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879571" y="4081549"/>
            <a:ext cx="661057" cy="920611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10953560" y="3622243"/>
            <a:ext cx="989057" cy="237847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타원 17"/>
          <p:cNvSpPr/>
          <p:nvPr/>
        </p:nvSpPr>
        <p:spPr>
          <a:xfrm>
            <a:off x="10330020" y="3520014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4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388226" y="4541853"/>
            <a:ext cx="1354973" cy="4815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6D30A79-3A7C-4F20-9C8A-8DA588A11851}"/>
              </a:ext>
            </a:extLst>
          </p:cNvPr>
          <p:cNvSpPr/>
          <p:nvPr/>
        </p:nvSpPr>
        <p:spPr>
          <a:xfrm>
            <a:off x="1763954" y="3885604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2026. 3. 10. ~ 2026. 12. 31.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3C62045-C953-4040-8764-F5BFF1454297}"/>
              </a:ext>
            </a:extLst>
          </p:cNvPr>
          <p:cNvSpPr/>
          <p:nvPr/>
        </p:nvSpPr>
        <p:spPr>
          <a:xfrm>
            <a:off x="1058193" y="2404864"/>
            <a:ext cx="753674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2026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083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017" y="1703030"/>
            <a:ext cx="11033582" cy="386715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399952" cy="424584"/>
          </a:xfrm>
        </p:spPr>
        <p:txBody>
          <a:bodyPr>
            <a:normAutofit fontScale="90000"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이관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2027.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최종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4049146" y="1703030"/>
            <a:ext cx="2846176" cy="1814611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6959637" y="2985151"/>
            <a:ext cx="4759611" cy="80307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자동으로 장학추천대상자입력 완료됨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단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장학 금액은 고정되어 있음으로 장학추천대상자입력 화면에서 금액 수정 가능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483568" y="5337110"/>
            <a:ext cx="1306285" cy="2541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BDC4302-1CCC-4DC9-BE78-F251F9E0A1E7}"/>
              </a:ext>
            </a:extLst>
          </p:cNvPr>
          <p:cNvSpPr/>
          <p:nvPr/>
        </p:nvSpPr>
        <p:spPr>
          <a:xfrm>
            <a:off x="1875453" y="4651911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2026. 3. 10. ~ 2026. 12. 31.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EE1B315-DADE-4DD8-AF2C-3918B4E8C4D8}"/>
              </a:ext>
            </a:extLst>
          </p:cNvPr>
          <p:cNvSpPr/>
          <p:nvPr/>
        </p:nvSpPr>
        <p:spPr>
          <a:xfrm>
            <a:off x="1190809" y="3174900"/>
            <a:ext cx="716146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2026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8349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859" y="1607871"/>
            <a:ext cx="11448368" cy="24765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48882" y="523333"/>
            <a:ext cx="4075471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이관 확인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48882" y="878710"/>
            <a:ext cx="6644951" cy="448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 err="1">
                <a:solidFill>
                  <a:schemeClr val="accent1"/>
                </a:solidFill>
              </a:rPr>
              <a:t>장학지급</a:t>
            </a:r>
            <a:r>
              <a:rPr lang="ko-KR" altLang="en-US" sz="1600" dirty="0">
                <a:solidFill>
                  <a:schemeClr val="accent1"/>
                </a:solidFill>
              </a:rPr>
              <a:t>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장학추천대상자 입력</a:t>
            </a:r>
          </a:p>
        </p:txBody>
      </p:sp>
      <p:sp>
        <p:nvSpPr>
          <p:cNvPr id="10" name="타원 9"/>
          <p:cNvSpPr/>
          <p:nvPr/>
        </p:nvSpPr>
        <p:spPr>
          <a:xfrm>
            <a:off x="6114043" y="415973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615403" y="4184065"/>
            <a:ext cx="4722288" cy="41054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자기주도인재장학관리 화면에서 이관되어온 명단 및 금액 확인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필요 시 수정 가능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616604" y="361477"/>
            <a:ext cx="3982175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선발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2027.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 선발 장학금액 확인 및 수정</a:t>
            </a:r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83639" y="2409347"/>
            <a:ext cx="2130486" cy="28730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615403" y="3380791"/>
            <a:ext cx="1679511" cy="70358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71601" y="3844215"/>
            <a:ext cx="671804" cy="1212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18A8878-BAAB-4A05-A487-47B97F59D9AB}"/>
              </a:ext>
            </a:extLst>
          </p:cNvPr>
          <p:cNvSpPr/>
          <p:nvPr/>
        </p:nvSpPr>
        <p:spPr>
          <a:xfrm>
            <a:off x="832736" y="2425137"/>
            <a:ext cx="716146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2026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0EA3BDD5-BE3E-48B7-9DA3-7C75F7E27921}"/>
              </a:ext>
            </a:extLst>
          </p:cNvPr>
          <p:cNvSpPr/>
          <p:nvPr/>
        </p:nvSpPr>
        <p:spPr>
          <a:xfrm>
            <a:off x="10884435" y="267923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8A788D1-8B6D-4946-8593-60BDB647542C}"/>
              </a:ext>
            </a:extLst>
          </p:cNvPr>
          <p:cNvSpPr/>
          <p:nvPr/>
        </p:nvSpPr>
        <p:spPr>
          <a:xfrm>
            <a:off x="11235267" y="3105750"/>
            <a:ext cx="293914" cy="1959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38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1278</TotalTime>
  <Words>1051</Words>
  <Application>Microsoft Office PowerPoint</Application>
  <PresentationFormat>와이드스크린</PresentationFormat>
  <Paragraphs>198</Paragraphs>
  <Slides>16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0" baseType="lpstr">
      <vt:lpstr>맑은 고딕</vt:lpstr>
      <vt:lpstr>휴먼둥근헤드라인</vt:lpstr>
      <vt:lpstr>Arial</vt:lpstr>
      <vt:lpstr>Office 테마</vt:lpstr>
      <vt:lpstr>자기주도인재장학(KSRS)  EDWARD시스템 사용 방법</vt:lpstr>
      <vt:lpstr>자기주도인재장학(KSRS) 전체 일정</vt:lpstr>
      <vt:lpstr>자기주도인재장학(KSRS) 신청 화면</vt:lpstr>
      <vt:lpstr>PowerPoint 프레젠테이션</vt:lpstr>
      <vt:lpstr>자기주도인재장학(KSRS) 추천 화면</vt:lpstr>
      <vt:lpstr>자기주도인재장학(KSRS) 추천 화면</vt:lpstr>
      <vt:lpstr>자기주도인재장학(KSRS) 장학입력</vt:lpstr>
      <vt:lpstr>자기주도인재장학(KSRS) 중간보고서 작성</vt:lpstr>
      <vt:lpstr>자기주도인재장학(KSRS) 중간보고서 평가</vt:lpstr>
      <vt:lpstr>자기주도인재장학(KSRS) 결과보고서 작성</vt:lpstr>
      <vt:lpstr>자기주도인재장학(KSRS) 결과보고서 작성</vt:lpstr>
      <vt:lpstr>자기주도인재장학(KSRS) 결과보고서평가 화면</vt:lpstr>
      <vt:lpstr>자기주도인재장학(KSRS) 추천 화면</vt:lpstr>
      <vt:lpstr>자기주도인재장학(KSRS) 추천 화면</vt:lpstr>
      <vt:lpstr>자기주도인재장학(KSRS) 추천 이관 화면</vt:lpstr>
      <vt:lpstr>자기주도인재장학(KSRS) 이관 확인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자기주도인재장학(KSRS) 흐름도</dc:title>
  <dc:creator>Owner</dc:creator>
  <cp:lastModifiedBy>Owner</cp:lastModifiedBy>
  <cp:revision>49</cp:revision>
  <dcterms:created xsi:type="dcterms:W3CDTF">2023-02-15T07:45:47Z</dcterms:created>
  <dcterms:modified xsi:type="dcterms:W3CDTF">2026-03-10T02:26:53Z</dcterms:modified>
</cp:coreProperties>
</file>