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2" r:id="rId1"/>
  </p:sldMasterIdLst>
  <p:notesMasterIdLst>
    <p:notesMasterId r:id="rId47"/>
  </p:notesMasterIdLst>
  <p:handoutMasterIdLst>
    <p:handoutMasterId r:id="rId48"/>
  </p:handoutMasterIdLst>
  <p:sldIdLst>
    <p:sldId id="269" r:id="rId2"/>
    <p:sldId id="271" r:id="rId3"/>
    <p:sldId id="284" r:id="rId4"/>
    <p:sldId id="381" r:id="rId5"/>
    <p:sldId id="382" r:id="rId6"/>
    <p:sldId id="383" r:id="rId7"/>
    <p:sldId id="389" r:id="rId8"/>
    <p:sldId id="328" r:id="rId9"/>
    <p:sldId id="346" r:id="rId10"/>
    <p:sldId id="332" r:id="rId11"/>
    <p:sldId id="347" r:id="rId12"/>
    <p:sldId id="348" r:id="rId13"/>
    <p:sldId id="349" r:id="rId14"/>
    <p:sldId id="350" r:id="rId15"/>
    <p:sldId id="375" r:id="rId16"/>
    <p:sldId id="380" r:id="rId17"/>
    <p:sldId id="379" r:id="rId18"/>
    <p:sldId id="362" r:id="rId19"/>
    <p:sldId id="363" r:id="rId20"/>
    <p:sldId id="376" r:id="rId21"/>
    <p:sldId id="366" r:id="rId22"/>
    <p:sldId id="399" r:id="rId23"/>
    <p:sldId id="377" r:id="rId24"/>
    <p:sldId id="378" r:id="rId25"/>
    <p:sldId id="370" r:id="rId26"/>
    <p:sldId id="371" r:id="rId27"/>
    <p:sldId id="372" r:id="rId28"/>
    <p:sldId id="373" r:id="rId29"/>
    <p:sldId id="301" r:id="rId30"/>
    <p:sldId id="393" r:id="rId31"/>
    <p:sldId id="308" r:id="rId32"/>
    <p:sldId id="395" r:id="rId33"/>
    <p:sldId id="402" r:id="rId34"/>
    <p:sldId id="404" r:id="rId35"/>
    <p:sldId id="305" r:id="rId36"/>
    <p:sldId id="314" r:id="rId37"/>
    <p:sldId id="315" r:id="rId38"/>
    <p:sldId id="316" r:id="rId39"/>
    <p:sldId id="303" r:id="rId40"/>
    <p:sldId id="307" r:id="rId41"/>
    <p:sldId id="318" r:id="rId42"/>
    <p:sldId id="319" r:id="rId43"/>
    <p:sldId id="320" r:id="rId44"/>
    <p:sldId id="392" r:id="rId45"/>
    <p:sldId id="398" r:id="rId46"/>
  </p:sldIdLst>
  <p:sldSz cx="9144000" cy="6858000" type="screen4x3"/>
  <p:notesSz cx="6807200" cy="9939338"/>
  <p:embeddedFontLst>
    <p:embeddedFont>
      <p:font typeface="한컴 윤고딕 230" panose="020B0600000101010101" charset="-127"/>
      <p:regular r:id="rId49"/>
    </p:embeddedFont>
    <p:embeddedFont>
      <p:font typeface="한컴 윤고딕 240" panose="020B0600000101010101" charset="-127"/>
      <p:regular r:id="rId50"/>
    </p:embeddedFont>
    <p:embeddedFont>
      <p:font typeface="맑은 고딕" panose="020B0503020000020004" pitchFamily="50" charset="-127"/>
      <p:regular r:id="rId51"/>
      <p:bold r:id="rId52"/>
    </p:embeddedFont>
    <p:embeddedFont>
      <p:font typeface="한컴 윤체 L" panose="020B0600000101010101" charset="-127"/>
      <p:regular r:id="rId5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3" pos="68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5511" userDrawn="1">
          <p15:clr>
            <a:srgbClr val="A4A3A4"/>
          </p15:clr>
        </p15:guide>
        <p15:guide id="6" orient="horz" pos="3430" userDrawn="1">
          <p15:clr>
            <a:srgbClr val="A4A3A4"/>
          </p15:clr>
        </p15:guide>
        <p15:guide id="7" orient="horz" pos="890" userDrawn="1">
          <p15:clr>
            <a:srgbClr val="A4A3A4"/>
          </p15:clr>
        </p15:guide>
        <p15:guide id="8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0E6B90"/>
    <a:srgbClr val="FF0000"/>
    <a:srgbClr val="052735"/>
    <a:srgbClr val="37D4FF"/>
    <a:srgbClr val="9FEAFF"/>
    <a:srgbClr val="0A4C66"/>
    <a:srgbClr val="FFE593"/>
    <a:srgbClr val="C7E6A4"/>
    <a:srgbClr val="DDE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2" autoAdjust="0"/>
    <p:restoredTop sz="95283" autoAdjust="0"/>
  </p:normalViewPr>
  <p:slideViewPr>
    <p:cSldViewPr showGuides="1">
      <p:cViewPr varScale="1">
        <p:scale>
          <a:sx n="115" d="100"/>
          <a:sy n="115" d="100"/>
        </p:scale>
        <p:origin x="1482" y="84"/>
      </p:cViewPr>
      <p:guideLst>
        <p:guide orient="horz" pos="2160"/>
        <p:guide pos="68"/>
        <p:guide pos="2880"/>
        <p:guide pos="5511"/>
        <p:guide orient="horz" pos="3430"/>
        <p:guide orient="horz" pos="890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D6848606-EDC9-42B3-8BE9-CD8146F17386}" type="datetimeFigureOut">
              <a:rPr lang="ko-KR" altLang="en-US" smtClean="0"/>
              <a:t>2020-03-18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F1D73F4A-AF28-46BB-BEFB-0B51111B61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630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0CA412CD-2A21-4426-8319-5D7393BB96BF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77C4073-6FB3-4D2C-9AF2-2229580981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41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C4073-6FB3-4D2C-9AF2-2229580981A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4707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E2648-5C8D-4992-8ED4-FE323F3F9C61}" type="datetimeFigureOut">
              <a:rPr lang="ko-KR" altLang="en-US" smtClean="0"/>
              <a:pPr/>
              <a:t>2020-03-18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467544" y="1720839"/>
            <a:ext cx="2592288" cy="461665"/>
            <a:chOff x="842198" y="1586090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8" y="1586090"/>
              <a:ext cx="43659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2020</a:t>
              </a:r>
              <a:r>
                <a:rPr lang="ko-KR" altLang="en-US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학년도 </a:t>
              </a:r>
              <a:r>
                <a:rPr lang="en-US" altLang="ko-KR" sz="2400" b="1" spc="-100" dirty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1</a:t>
              </a:r>
              <a:r>
                <a:rPr lang="ko-KR" altLang="en-US" sz="2400" b="1" spc="-10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학기</a:t>
              </a:r>
              <a:endParaRPr lang="ko-KR" altLang="en-US" sz="2400" b="1" spc="-10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cxnSp>
          <p:nvCxnSpPr>
            <p:cNvPr id="60" name="직선 연결선 59"/>
            <p:cNvCxnSpPr>
              <a:endCxn id="54" idx="3"/>
            </p:cNvCxnSpPr>
            <p:nvPr/>
          </p:nvCxnSpPr>
          <p:spPr>
            <a:xfrm flipV="1">
              <a:off x="1065422" y="1816923"/>
              <a:ext cx="4142739" cy="22038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11560" y="2670011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국가근로장학사업 사전교육</a:t>
            </a:r>
            <a:endParaRPr lang="ko-KR" altLang="en-US" sz="48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7547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방학 집중근로 프로그램 안내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2949153"/>
            <a:chOff x="1057449" y="2577604"/>
            <a:chExt cx="7959551" cy="294915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소득분위가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분위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긴급한 가계 곤란 학생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농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산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어촌 근로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 </a:t>
              </a:r>
              <a:r>
                <a:rPr lang="ko-KR" altLang="en-US" sz="13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소득분위와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050" b="1" spc="-300" dirty="0" smtClean="0">
                  <a:latin typeface="+mn-ea"/>
                </a:rPr>
                <a:t>03</a:t>
              </a:r>
              <a:endParaRPr lang="ko-KR" altLang="en-US" sz="305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근로가능시간과 시급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352017"/>
            <a:chOff x="742113" y="2021099"/>
            <a:chExt cx="7790327" cy="4352017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3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  <a:endParaRPr lang="ko-KR" alt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순서도: 대체 처리 29"/>
            <p:cNvSpPr/>
            <p:nvPr/>
          </p:nvSpPr>
          <p:spPr>
            <a:xfrm>
              <a:off x="2113527" y="4327004"/>
              <a:ext cx="6394530" cy="576064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대학별 운영에 따라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주당 최대 근로시간은 상이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할 수 있음</a:t>
              </a:r>
              <a:endParaRPr lang="en-US" altLang="ko-KR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3819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err="1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  <a:endParaRPr lang="ko-KR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98417" y="5106688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9844" y="5160733"/>
              <a:ext cx="5241701" cy="640989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교내근로 </a:t>
              </a:r>
              <a:r>
                <a:rPr lang="en-US" altLang="ko-KR" b="1" smtClean="0">
                  <a:solidFill>
                    <a:schemeClr val="tx1"/>
                  </a:solidFill>
                  <a:latin typeface="+mn-ea"/>
                </a:rPr>
                <a:t>: 9,000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원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 </a:t>
              </a:r>
              <a:endParaRPr lang="en-US" altLang="ko-KR" sz="1400" b="1" dirty="0" smtClean="0">
                <a:solidFill>
                  <a:prstClr val="black"/>
                </a:solidFill>
              </a:endParaRPr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2195959" y="5656452"/>
              <a:ext cx="5521274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</a:pPr>
              <a:r>
                <a:rPr lang="en-US" altLang="ko-KR" sz="1400" b="1" dirty="0" smtClean="0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사업자등록번호를 기준으로 교내</a:t>
              </a:r>
              <a:r>
                <a:rPr lang="en-US" altLang="ko-KR" sz="1400" b="1" dirty="0" smtClean="0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교외근로 구분</a:t>
              </a:r>
              <a:endParaRPr lang="en-US" altLang="ko-KR" sz="1400" b="1" dirty="0" smtClean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242372"/>
              </p:ext>
            </p:extLst>
          </p:nvPr>
        </p:nvGraphicFramePr>
        <p:xfrm>
          <a:off x="2240508" y="2708920"/>
          <a:ext cx="6096000" cy="124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일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주당최대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학기당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학기중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방학중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 latinLnBrk="1">
                        <a:buFontTx/>
                        <a:buChar char="-"/>
                      </a:pPr>
                      <a:r>
                        <a:rPr lang="en-US" altLang="ko-KR" dirty="0" smtClean="0"/>
                        <a:t>20</a:t>
                      </a:r>
                      <a:r>
                        <a:rPr lang="ko-KR" altLang="en-US" dirty="0" smtClean="0"/>
                        <a:t>시간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주간</a:t>
                      </a:r>
                      <a:r>
                        <a:rPr lang="en-US" altLang="ko-KR" dirty="0" smtClean="0"/>
                        <a:t>)</a:t>
                      </a:r>
                    </a:p>
                    <a:p>
                      <a:pPr marL="285750" indent="-285750" algn="ctr" latinLnBrk="1">
                        <a:buFontTx/>
                        <a:buChar char="-"/>
                      </a:pPr>
                      <a:r>
                        <a:rPr lang="en-US" altLang="ko-KR" dirty="0" smtClean="0"/>
                        <a:t>40</a:t>
                      </a:r>
                      <a:r>
                        <a:rPr lang="ko-KR" altLang="en-US" dirty="0" smtClean="0"/>
                        <a:t>시간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야간</a:t>
                      </a:r>
                      <a:r>
                        <a:rPr lang="en-US" altLang="ko-KR" dirty="0" smtClean="0"/>
                        <a:t>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450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897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4374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국가근로유형 알아보기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25" name="자유형 124"/>
          <p:cNvSpPr/>
          <p:nvPr/>
        </p:nvSpPr>
        <p:spPr>
          <a:xfrm>
            <a:off x="1704637" y="2813393"/>
            <a:ext cx="1663356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일반교내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3" name="자유형 132"/>
          <p:cNvSpPr/>
          <p:nvPr/>
        </p:nvSpPr>
        <p:spPr>
          <a:xfrm>
            <a:off x="2987824" y="3421471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  <a:gradFill>
            <a:gsLst>
              <a:gs pos="0">
                <a:srgbClr val="5D2884">
                  <a:lumMod val="98000"/>
                  <a:lumOff val="2000"/>
                  <a:alpha val="50000"/>
                </a:srgbClr>
              </a:gs>
              <a:gs pos="50000">
                <a:srgbClr val="5D2884">
                  <a:alpha val="50000"/>
                </a:srgbClr>
              </a:gs>
              <a:gs pos="100000">
                <a:srgbClr val="5D2884">
                  <a:lumMod val="99000"/>
                  <a:alpha val="50000"/>
                </a:srgb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900" b="1" kern="1200" dirty="0" smtClean="0">
                <a:ln>
                  <a:solidFill>
                    <a:srgbClr val="3E1B59"/>
                  </a:solidFill>
                </a:ln>
                <a:solidFill>
                  <a:schemeClr val="bg1"/>
                </a:solidFill>
                <a:latin typeface="+mn-ea"/>
              </a:rPr>
              <a:t>취업연계</a:t>
            </a:r>
            <a:endParaRPr lang="en-US" altLang="ko-KR" sz="1900" b="1" kern="1200" dirty="0" smtClean="0">
              <a:ln>
                <a:solidFill>
                  <a:srgbClr val="3E1B59"/>
                </a:solidFill>
              </a:ln>
              <a:solidFill>
                <a:schemeClr val="bg1"/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900" b="1" dirty="0" smtClean="0">
                <a:ln>
                  <a:solidFill>
                    <a:srgbClr val="3E1B59"/>
                  </a:solidFill>
                </a:ln>
                <a:solidFill>
                  <a:schemeClr val="bg1"/>
                </a:solidFill>
                <a:latin typeface="+mn-ea"/>
              </a:rPr>
              <a:t>유</a:t>
            </a:r>
            <a:r>
              <a:rPr lang="ko-KR" altLang="en-US" sz="1900" b="1" dirty="0">
                <a:ln>
                  <a:solidFill>
                    <a:srgbClr val="3E1B59"/>
                  </a:solidFill>
                </a:ln>
                <a:solidFill>
                  <a:schemeClr val="bg1"/>
                </a:solidFill>
                <a:latin typeface="+mn-ea"/>
              </a:rPr>
              <a:t>형</a:t>
            </a:r>
            <a:endParaRPr lang="ko-KR" altLang="en-US" sz="1900" b="1" kern="1200" dirty="0">
              <a:ln>
                <a:solidFill>
                  <a:srgbClr val="3E1B59"/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134" name="자유형 133"/>
          <p:cNvSpPr/>
          <p:nvPr/>
        </p:nvSpPr>
        <p:spPr>
          <a:xfrm>
            <a:off x="4291141" y="3997535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일반교외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149" name="직선 연결선 148"/>
          <p:cNvCxnSpPr/>
          <p:nvPr/>
        </p:nvCxnSpPr>
        <p:spPr>
          <a:xfrm flipV="1">
            <a:off x="3131848" y="2409894"/>
            <a:ext cx="832306" cy="1490432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직선 연결선 157"/>
          <p:cNvCxnSpPr/>
          <p:nvPr/>
        </p:nvCxnSpPr>
        <p:spPr>
          <a:xfrm>
            <a:off x="3964154" y="2409893"/>
            <a:ext cx="538800" cy="0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4505482" y="1943156"/>
            <a:ext cx="2658806" cy="933473"/>
          </a:xfrm>
          <a:prstGeom prst="rect">
            <a:avLst/>
          </a:prstGeom>
          <a:noFill/>
          <a:ln w="38100">
            <a:noFill/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소득분위와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관계없이 근로가능하며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학기당 제한시간이 적용되지 않습니다</a:t>
            </a:r>
            <a:r>
              <a: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!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50" name="타원 149"/>
          <p:cNvSpPr>
            <a:spLocks noChangeAspect="1"/>
          </p:cNvSpPr>
          <p:nvPr/>
        </p:nvSpPr>
        <p:spPr>
          <a:xfrm rot="16200000">
            <a:off x="3059848" y="3900327"/>
            <a:ext cx="144000" cy="144000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직사각형 5"/>
          <p:cNvSpPr/>
          <p:nvPr/>
        </p:nvSpPr>
        <p:spPr>
          <a:xfrm>
            <a:off x="5220072" y="3068602"/>
            <a:ext cx="3600400" cy="7924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학기당 제한시간 예외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)</a:t>
            </a: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장애인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다자녀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(3</a:t>
            </a:r>
            <a:r>
              <a:rPr lang="ko-KR" altLang="en-US" sz="1200" b="1" dirty="0" err="1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자녀이상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가구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다문화 및 북한이탈주민가구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국가유공자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err="1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국가보훈자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부모 중 한 분이 장애인 또는 중증환자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학업 및 육아 병행 학생</a:t>
            </a:r>
            <a:endParaRPr lang="en-US" altLang="ko-KR" sz="1000" b="1" u="sng" dirty="0"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864096"/>
            <a:chOff x="539552" y="980728"/>
            <a:chExt cx="6312912" cy="864096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7D4FF"/>
                  </a:solidFill>
                  <a:latin typeface="+mn-ea"/>
                </a:rPr>
                <a:t>국가근로는 이렇게 진행됩니다</a:t>
              </a:r>
              <a:endParaRPr lang="ko-KR" altLang="en-US" sz="3200" b="1" spc="-300" dirty="0">
                <a:solidFill>
                  <a:srgbClr val="37D4FF"/>
                </a:solidFill>
                <a:latin typeface="+mn-ea"/>
              </a:endParaRP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진행절차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en-US" altLang="ko-KR" sz="1650" b="1" dirty="0" smtClean="0">
                  <a:latin typeface="+mn-ea"/>
                </a:endParaRPr>
              </a:p>
              <a:p>
                <a:pPr algn="ctr"/>
                <a:endParaRPr lang="ko-KR" altLang="en-US" b="1" dirty="0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국가근로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1"/>
              <a:lumOff val="-560"/>
              <a:alphaOff val="0"/>
            </a:schemeClr>
          </a:fillRef>
          <a:effectRef idx="0">
            <a:schemeClr val="accent5">
              <a:hueOff val="-1050478"/>
              <a:satOff val="-1461"/>
              <a:lumOff val="-56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2"/>
              <a:lumOff val="-1121"/>
              <a:alphaOff val="0"/>
            </a:schemeClr>
          </a:fillRef>
          <a:effectRef idx="0">
            <a:schemeClr val="accent5">
              <a:hueOff val="-2100956"/>
              <a:satOff val="-2922"/>
              <a:lumOff val="-1121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023222" y="5286575"/>
            <a:ext cx="1311110" cy="1117995"/>
            <a:chOff x="3404906" y="4474851"/>
            <a:chExt cx="1311110" cy="1117995"/>
          </a:xfrm>
          <a:effectLst/>
        </p:grpSpPr>
        <p:sp>
          <p:nvSpPr>
            <p:cNvPr id="137" name="타원 136"/>
            <p:cNvSpPr>
              <a:spLocks noChangeAspect="1"/>
            </p:cNvSpPr>
            <p:nvPr/>
          </p:nvSpPr>
          <p:spPr>
            <a:xfrm flipH="1">
              <a:off x="4054359" y="4474851"/>
              <a:ext cx="658800" cy="658800"/>
            </a:xfrm>
            <a:prstGeom prst="ellipse">
              <a:avLst/>
            </a:prstGeom>
            <a:solidFill>
              <a:srgbClr val="56B04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기관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3406648" y="4799830"/>
              <a:ext cx="1309368" cy="789410"/>
            </a:xfrm>
            <a:prstGeom prst="rect">
              <a:avLst/>
            </a:prstGeom>
            <a:solidFill>
              <a:srgbClr val="56B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3404906" y="4836170"/>
              <a:ext cx="1311110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제출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95536" y="5258133"/>
            <a:ext cx="1309368" cy="1126751"/>
            <a:chOff x="1619673" y="4474074"/>
            <a:chExt cx="1309368" cy="1126751"/>
          </a:xfrm>
          <a:effectLst/>
        </p:grpSpPr>
        <p:sp>
          <p:nvSpPr>
            <p:cNvPr id="134" name="타원 133"/>
            <p:cNvSpPr>
              <a:spLocks noChangeAspect="1"/>
            </p:cNvSpPr>
            <p:nvPr/>
          </p:nvSpPr>
          <p:spPr>
            <a:xfrm flipH="1">
              <a:off x="2265091" y="4474074"/>
              <a:ext cx="658800" cy="658800"/>
            </a:xfrm>
            <a:prstGeom prst="ellipse">
              <a:avLst/>
            </a:prstGeom>
            <a:solidFill>
              <a:srgbClr val="70AD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5" name="직사각형 134"/>
            <p:cNvSpPr/>
            <p:nvPr/>
          </p:nvSpPr>
          <p:spPr>
            <a:xfrm>
              <a:off x="1619673" y="4799830"/>
              <a:ext cx="1309368" cy="78941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1619673" y="4844149"/>
              <a:ext cx="1308212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월별 장학금</a:t>
              </a:r>
              <a: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3652650" y="5094430"/>
            <a:ext cx="1573200" cy="1454156"/>
            <a:chOff x="5211912" y="4282384"/>
            <a:chExt cx="1573200" cy="1454156"/>
          </a:xfrm>
          <a:effectLst/>
        </p:grpSpPr>
        <p:sp>
          <p:nvSpPr>
            <p:cNvPr id="140" name="타원 139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err="1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출근부입력</a:t>
              </a:r>
              <a:endParaRPr lang="en-US" altLang="ko-KR" sz="1900" b="1" kern="1200" spc="-3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67"/>
              <a:lumOff val="-3362"/>
              <a:alphaOff val="0"/>
            </a:schemeClr>
          </a:fillRef>
          <a:effectRef idx="0">
            <a:schemeClr val="accent5">
              <a:hueOff val="-6302867"/>
              <a:satOff val="-8767"/>
              <a:lumOff val="-3362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28"/>
              <a:lumOff val="-3922"/>
              <a:alphaOff val="0"/>
            </a:schemeClr>
          </a:fillRef>
          <a:effectRef idx="0">
            <a:schemeClr val="accent5">
              <a:hueOff val="-7353345"/>
              <a:satOff val="-10228"/>
              <a:lumOff val="-3922"/>
              <a:alphaOff val="0"/>
            </a:schemeClr>
          </a:effectRef>
          <a:fontRef idx="minor">
            <a:schemeClr val="lt1"/>
          </a:fontRef>
        </p:style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그룹 6"/>
          <p:cNvGrpSpPr/>
          <p:nvPr/>
        </p:nvGrpSpPr>
        <p:grpSpPr>
          <a:xfrm>
            <a:off x="7164288" y="1933343"/>
            <a:ext cx="1573637" cy="1432657"/>
            <a:chOff x="7185538" y="2247110"/>
            <a:chExt cx="1573637" cy="1432657"/>
          </a:xfrm>
          <a:effectLst/>
        </p:grpSpPr>
        <p:sp>
          <p:nvSpPr>
            <p:cNvPr id="125" name="타원 124"/>
            <p:cNvSpPr>
              <a:spLocks/>
            </p:cNvSpPr>
            <p:nvPr/>
          </p:nvSpPr>
          <p:spPr>
            <a:xfrm flipH="1">
              <a:off x="7956376" y="2247110"/>
              <a:ext cx="802799" cy="802800"/>
            </a:xfrm>
            <a:prstGeom prst="ellipse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7215328" y="2614167"/>
              <a:ext cx="1540800" cy="1065600"/>
            </a:xfrm>
            <a:prstGeom prst="rect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7185538" y="264718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및 제출</a:t>
              </a:r>
              <a:endParaRPr lang="en-US" altLang="ko-KR" sz="1900" b="1" kern="12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544168" y="5094828"/>
            <a:ext cx="1573200" cy="1453360"/>
            <a:chOff x="7183338" y="4242632"/>
            <a:chExt cx="1573200" cy="1453360"/>
          </a:xfrm>
          <a:effectLst/>
        </p:grpSpPr>
        <p:sp>
          <p:nvSpPr>
            <p:cNvPr id="143" name="타원 142"/>
            <p:cNvSpPr>
              <a:spLocks noChangeAspect="1"/>
            </p:cNvSpPr>
            <p:nvPr/>
          </p:nvSpPr>
          <p:spPr>
            <a:xfrm flipH="1">
              <a:off x="7952014" y="4242632"/>
              <a:ext cx="802800" cy="802800"/>
            </a:xfrm>
            <a:prstGeom prst="ellipse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7213974" y="4630392"/>
              <a:ext cx="1540800" cy="1065600"/>
            </a:xfrm>
            <a:prstGeom prst="rect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183338" y="466583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안전</a:t>
              </a:r>
              <a:r>
                <a:rPr lang="en-US" altLang="ko-KR" sz="16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부정근로 예방교육</a:t>
              </a:r>
              <a:r>
                <a:rPr lang="en-US" altLang="ko-KR" sz="16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6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이수보고서</a:t>
              </a:r>
              <a:r>
                <a:rPr lang="en-US" altLang="ko-KR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</a:t>
              </a:r>
              <a:r>
                <a:rPr lang="ko-KR" altLang="en-US" sz="16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및 제출</a:t>
              </a:r>
              <a:endParaRPr lang="en-US" altLang="ko-KR" sz="16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405616" y="5216798"/>
            <a:ext cx="1315676" cy="1115764"/>
            <a:chOff x="5599197" y="2462463"/>
            <a:chExt cx="1315676" cy="1115764"/>
          </a:xfrm>
          <a:effectLst/>
        </p:grpSpPr>
        <p:sp>
          <p:nvSpPr>
            <p:cNvPr id="131" name="타원 130"/>
            <p:cNvSpPr>
              <a:spLocks noChangeAspect="1"/>
            </p:cNvSpPr>
            <p:nvPr/>
          </p:nvSpPr>
          <p:spPr>
            <a:xfrm flipH="1">
              <a:off x="6249345" y="2462463"/>
              <a:ext cx="658800" cy="658800"/>
            </a:xfrm>
            <a:prstGeom prst="ellipse">
              <a:avLst/>
            </a:prstGeom>
            <a:solidFill>
              <a:srgbClr val="43BDA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학</a:t>
              </a:r>
              <a:r>
                <a:rPr lang="ko-KR" altLang="en-US" sz="1400" b="1" dirty="0">
                  <a:latin typeface="+mn-ea"/>
                </a:rPr>
                <a:t>생</a:t>
              </a: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5599197" y="2785958"/>
              <a:ext cx="1315676" cy="787904"/>
            </a:xfrm>
            <a:prstGeom prst="rect">
              <a:avLst/>
            </a:prstGeom>
            <a:solidFill>
              <a:srgbClr val="43BD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5599197" y="2821266"/>
              <a:ext cx="1315138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근로진행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251301" y="3564321"/>
            <a:ext cx="1573200" cy="1454156"/>
            <a:chOff x="5211912" y="4282384"/>
            <a:chExt cx="1573200" cy="1454156"/>
          </a:xfrm>
          <a:effectLst/>
        </p:grpSpPr>
        <p:sp>
          <p:nvSpPr>
            <p:cNvPr id="71" name="타원 70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기관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승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인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08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 된 후에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교육이수 보고서를 제출 완료해야      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입력가능</a:t>
              </a:r>
              <a:endParaRPr lang="en-US" altLang="ko-KR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34794" y="679119"/>
            <a:ext cx="780821" cy="5918233"/>
            <a:chOff x="334794" y="679119"/>
            <a:chExt cx="780821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96144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rgbClr val="0E6B90"/>
                  </a:solidFill>
                  <a:latin typeface="+mn-ea"/>
                </a:rPr>
                <a:t>홈페이지</a:t>
              </a:r>
              <a:r>
                <a:rPr lang="en-US" altLang="ko-KR" sz="1400" b="1" dirty="0" smtClean="0">
                  <a:solidFill>
                    <a:srgbClr val="0E6B90"/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4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400" b="1" dirty="0" smtClean="0">
                  <a:solidFill>
                    <a:srgbClr val="0E6B90"/>
                  </a:solidFill>
                  <a:latin typeface="+mn-ea"/>
                </a:rPr>
                <a:t>국가근로 </a:t>
              </a:r>
              <a:r>
                <a:rPr lang="ko-KR" altLang="en-US" sz="1400" b="1" dirty="0">
                  <a:solidFill>
                    <a:srgbClr val="0E6B90"/>
                  </a:solidFill>
                  <a:latin typeface="+mn-ea"/>
                </a:rPr>
                <a:t>및  </a:t>
              </a:r>
              <a:r>
                <a:rPr lang="ko-KR" altLang="en-US" sz="1400" b="1" dirty="0" smtClean="0">
                  <a:solidFill>
                    <a:srgbClr val="0E6B90"/>
                  </a:solidFill>
                  <a:latin typeface="+mn-ea"/>
                </a:rPr>
                <a:t>취업연계장학금 </a:t>
              </a:r>
              <a:r>
                <a:rPr lang="en-US" altLang="ko-KR" sz="14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400" b="1" dirty="0" smtClean="0">
                  <a:solidFill>
                    <a:srgbClr val="0E6B90"/>
                  </a:solidFill>
                  <a:latin typeface="+mn-ea"/>
                </a:rPr>
                <a:t>국가근로장학금 </a:t>
              </a:r>
              <a:r>
                <a:rPr lang="en-US" altLang="ko-KR" sz="14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400" b="1" dirty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400" b="1" dirty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4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4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25" name="직사각형 2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03020"/>
            <a:ext cx="4675608" cy="4959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430568" y="2261242"/>
            <a:ext cx="1392134" cy="0"/>
          </a:xfrm>
          <a:prstGeom prst="line">
            <a:avLst/>
          </a:prstGeom>
          <a:ln w="114300">
            <a:solidFill>
              <a:schemeClr val="accent5">
                <a:lumMod val="7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476844" y="3270126"/>
            <a:ext cx="1008112" cy="0"/>
          </a:xfrm>
          <a:prstGeom prst="line">
            <a:avLst/>
          </a:prstGeom>
          <a:ln w="114300">
            <a:solidFill>
              <a:srgbClr val="92D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2450428" y="3419475"/>
            <a:ext cx="3633740" cy="0"/>
          </a:xfrm>
          <a:prstGeom prst="line">
            <a:avLst/>
          </a:prstGeom>
          <a:ln w="114300">
            <a:solidFill>
              <a:srgbClr val="92D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2637867" y="4141265"/>
            <a:ext cx="3302285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2627784" y="4429297"/>
            <a:ext cx="26479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2983482" y="5301208"/>
            <a:ext cx="3460726" cy="0"/>
          </a:xfrm>
          <a:prstGeom prst="line">
            <a:avLst/>
          </a:prstGeom>
          <a:ln w="114300">
            <a:solidFill>
              <a:srgbClr val="FFC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2488914" y="5436447"/>
            <a:ext cx="2193671" cy="0"/>
          </a:xfrm>
          <a:prstGeom prst="line">
            <a:avLst/>
          </a:prstGeom>
          <a:ln w="114300">
            <a:solidFill>
              <a:srgbClr val="FFC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7864451" cy="4051888"/>
            <a:chOff x="467544" y="2185424"/>
            <a:chExt cx="7864451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670203" y="2719979"/>
              <a:ext cx="2661792" cy="1946145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95983" y="4703810"/>
              <a:ext cx="450322" cy="55270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616" y="2714142"/>
            <a:ext cx="2661792" cy="195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315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등록가능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봉사유형의 경우 대필 등 수업시간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내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 인정되나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및 근로기관 담당자가 등록할 수 있음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rgbClr val="355DA5"/>
                  </a:solidFill>
                  <a:latin typeface="+mn-ea"/>
                </a:rPr>
                <a:t>홈페이지</a:t>
              </a:r>
              <a:r>
                <a:rPr lang="en-US" altLang="ko-KR" sz="14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4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4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4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4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4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4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4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661986" y="2597147"/>
            <a:ext cx="7820025" cy="3676325"/>
            <a:chOff x="661986" y="2597147"/>
            <a:chExt cx="7820025" cy="367632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0"/>
            <a:stretch/>
          </p:blipFill>
          <p:spPr bwMode="auto">
            <a:xfrm>
              <a:off x="661986" y="2597147"/>
              <a:ext cx="7820025" cy="3676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59197" b="56422"/>
            <a:stretch/>
          </p:blipFill>
          <p:spPr bwMode="auto">
            <a:xfrm>
              <a:off x="2915816" y="5172432"/>
              <a:ext cx="1940024" cy="2461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업로드하며 추가적으로 업무계획서를 파일로 업로드 할 수 있음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실제로 하게 될 업무를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상세히</a:t>
              </a:r>
              <a:r>
                <a:rPr lang="ko-KR" altLang="en-US" sz="24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작성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업무계획서를 홈페이지에 제출한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근로지 담당자의 </a:t>
              </a:r>
              <a:endParaRPr lang="en-US" altLang="ko-KR" sz="1900" b="1" dirty="0" smtClean="0">
                <a:solidFill>
                  <a:srgbClr val="203864"/>
                </a:solidFill>
                <a:latin typeface="+mn-ea"/>
              </a:endParaRPr>
            </a:p>
            <a:p>
              <a:pPr>
                <a:buClr>
                  <a:srgbClr val="203864"/>
                </a:buClr>
              </a:pPr>
              <a:r>
                <a:rPr lang="en-US" altLang="ko-KR" sz="1900" b="1" dirty="0">
                  <a:solidFill>
                    <a:srgbClr val="203864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203864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승인을 받아야 </a:t>
              </a:r>
              <a:r>
                <a:rPr lang="ko-KR" altLang="en-US" sz="1900" b="1" dirty="0">
                  <a:solidFill>
                    <a:srgbClr val="203864"/>
                  </a:solidFill>
                  <a:latin typeface="+mn-ea"/>
                </a:rPr>
                <a:t>출근부 작성 가능함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9"/>
            <a:ext cx="780822" cy="5918233"/>
            <a:chOff x="334793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업무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계획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70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467544" y="980728"/>
            <a:ext cx="8373299" cy="1224136"/>
            <a:chOff x="467544" y="980728"/>
            <a:chExt cx="8373299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467544" y="1738908"/>
              <a:ext cx="8373299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홈페이지</a:t>
              </a:r>
              <a:r>
                <a:rPr lang="en-US" altLang="ko-KR" sz="14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en-US" altLang="ko-KR" sz="1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근로 및 취업연계장학금</a:t>
              </a:r>
              <a:r>
                <a:rPr lang="en-US" altLang="ko-KR" sz="1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국가근로장학금</a:t>
              </a:r>
              <a:r>
                <a:rPr lang="en-US" altLang="ko-KR" sz="1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</a:t>
              </a:r>
              <a:r>
                <a:rPr lang="en-US" altLang="ko-KR" sz="1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4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학업시간표관리</a:t>
              </a:r>
              <a:endParaRPr lang="ko-KR" altLang="en-US" sz="14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98104" y="2848817"/>
            <a:ext cx="7988289" cy="3164661"/>
            <a:chOff x="498104" y="2848817"/>
            <a:chExt cx="7988289" cy="3164661"/>
          </a:xfrm>
        </p:grpSpPr>
        <p:sp>
          <p:nvSpPr>
            <p:cNvPr id="23" name="모서리가 둥근 사각형 설명선 22"/>
            <p:cNvSpPr/>
            <p:nvPr/>
          </p:nvSpPr>
          <p:spPr>
            <a:xfrm>
              <a:off x="646769" y="4788506"/>
              <a:ext cx="1638610" cy="454897"/>
            </a:xfrm>
            <a:prstGeom prst="wedgeRoundRectCallout">
              <a:avLst>
                <a:gd name="adj1" fmla="val -34618"/>
                <a:gd name="adj2" fmla="val 84696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업무계획서를 제출할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err="1" smtClean="0">
                  <a:latin typeface="+mn-ea"/>
                </a:rPr>
                <a:t>근로지를</a:t>
              </a:r>
              <a:r>
                <a:rPr lang="ko-KR" altLang="en-US" sz="900" b="1" dirty="0" smtClean="0">
                  <a:latin typeface="+mn-ea"/>
                </a:rPr>
                <a:t> 선택</a:t>
              </a:r>
            </a:p>
          </p:txBody>
        </p:sp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752" y="2848817"/>
              <a:ext cx="7861641" cy="31646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직사각형 30"/>
            <p:cNvSpPr/>
            <p:nvPr/>
          </p:nvSpPr>
          <p:spPr>
            <a:xfrm>
              <a:off x="785858" y="5423992"/>
              <a:ext cx="238388" cy="2377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2" name="타원 31"/>
            <p:cNvSpPr>
              <a:spLocks noChangeArrowheads="1"/>
            </p:cNvSpPr>
            <p:nvPr/>
          </p:nvSpPr>
          <p:spPr bwMode="auto">
            <a:xfrm>
              <a:off x="498104" y="5411323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896683" y="5470047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직사각형 36"/>
            <p:cNvSpPr/>
            <p:nvPr/>
          </p:nvSpPr>
          <p:spPr>
            <a:xfrm>
              <a:off x="1611167" y="5399805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141363" y="5416448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581795" y="5411323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304725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42798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747501" y="5376572"/>
              <a:ext cx="896359" cy="25435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031625" y="4600452"/>
              <a:ext cx="22860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500379" y="4601283"/>
              <a:ext cx="10984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950" y="2492896"/>
            <a:ext cx="2685857" cy="336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6084168" y="2492896"/>
            <a:ext cx="2693655" cy="336524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62555" y="2060848"/>
            <a:ext cx="5164884" cy="3888432"/>
            <a:chOff x="462555" y="2060848"/>
            <a:chExt cx="5164884" cy="4174870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26" t="29824" r="12652" b="14918"/>
            <a:stretch/>
          </p:blipFill>
          <p:spPr bwMode="auto">
            <a:xfrm>
              <a:off x="462555" y="2060848"/>
              <a:ext cx="5164884" cy="417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1301807" y="2246415"/>
              <a:ext cx="1073567" cy="4244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367755" y="2591193"/>
              <a:ext cx="691779" cy="2493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001712" y="2276510"/>
              <a:ext cx="1210247" cy="4393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877585" y="2276510"/>
              <a:ext cx="645759" cy="56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</p:grp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990790" y="269622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1300359" y="2036715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근로기간 설정 후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en-US" altLang="ko-KR" sz="900" b="1" dirty="0">
                <a:latin typeface="+mn-ea"/>
              </a:rPr>
              <a:t/>
            </a:r>
            <a:br>
              <a:rPr lang="en-US" altLang="ko-KR" sz="900" b="1" dirty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근로시간</a:t>
            </a:r>
            <a:r>
              <a:rPr lang="en-US" altLang="ko-KR" sz="900" b="1" dirty="0" smtClean="0">
                <a:latin typeface="+mn-ea"/>
              </a:rPr>
              <a:t>(</a:t>
            </a:r>
            <a:r>
              <a:rPr lang="ko-KR" altLang="en-US" sz="900" b="1" dirty="0" smtClean="0">
                <a:latin typeface="+mn-ea"/>
              </a:rPr>
              <a:t>예상</a:t>
            </a:r>
            <a:r>
              <a:rPr lang="en-US" altLang="ko-KR" sz="900" b="1" dirty="0" smtClean="0">
                <a:latin typeface="+mn-ea"/>
              </a:rPr>
              <a:t>) </a:t>
            </a:r>
            <a:r>
              <a:rPr lang="ko-KR" altLang="en-US" sz="900" b="1" dirty="0" smtClean="0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275794" y="2640464"/>
            <a:ext cx="1107201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5333" y="4436060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i="1" dirty="0" smtClean="0">
                <a:solidFill>
                  <a:srgbClr val="FF0000"/>
                </a:solidFill>
                <a:latin typeface="+mn-ea"/>
              </a:rPr>
              <a:t>실제로 하게 될 업무를 상세히 작성</a:t>
            </a:r>
            <a:endParaRPr lang="ko-KR" altLang="en-US" sz="1000" b="1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4" name="타원 33"/>
          <p:cNvSpPr>
            <a:spLocks noChangeArrowheads="1"/>
          </p:cNvSpPr>
          <p:nvPr/>
        </p:nvSpPr>
        <p:spPr bwMode="auto">
          <a:xfrm>
            <a:off x="1022497" y="534772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13894" y="5384173"/>
            <a:ext cx="449610" cy="1569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1770038" y="5238726"/>
            <a:ext cx="4323655" cy="23662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모서리가 둥근 사각형 설명선 31"/>
          <p:cNvSpPr/>
          <p:nvPr/>
        </p:nvSpPr>
        <p:spPr>
          <a:xfrm>
            <a:off x="1301807" y="5710407"/>
            <a:ext cx="2406097" cy="454897"/>
          </a:xfrm>
          <a:prstGeom prst="wedgeRoundRectCallout">
            <a:avLst>
              <a:gd name="adj1" fmla="val -34552"/>
              <a:gd name="adj2" fmla="val -77873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>
                <a:latin typeface="+mn-ea"/>
              </a:rPr>
              <a:t>홈페이지에 입력한 </a:t>
            </a:r>
            <a:r>
              <a:rPr lang="ko-KR" altLang="en-US" sz="900" b="1" dirty="0" smtClean="0">
                <a:latin typeface="+mn-ea"/>
              </a:rPr>
              <a:t>내용과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err="1" smtClean="0">
                <a:latin typeface="+mn-ea"/>
              </a:rPr>
              <a:t>업로드한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>
                <a:latin typeface="+mn-ea"/>
              </a:rPr>
              <a:t>파일의 </a:t>
            </a:r>
            <a:r>
              <a:rPr lang="ko-KR" altLang="en-US" sz="900" b="1" dirty="0" smtClean="0">
                <a:latin typeface="+mn-ea"/>
              </a:rPr>
              <a:t>내용이 같아야 하며</a:t>
            </a:r>
            <a:r>
              <a:rPr lang="en-US" altLang="ko-KR" sz="900" b="1" dirty="0" smtClean="0">
                <a:latin typeface="+mn-ea"/>
              </a:rPr>
              <a:t>, </a:t>
            </a:r>
          </a:p>
          <a:p>
            <a:pPr algn="ctr"/>
            <a:r>
              <a:rPr lang="ko-KR" altLang="en-US" sz="900" b="1" dirty="0" smtClean="0">
                <a:latin typeface="+mn-ea"/>
              </a:rPr>
              <a:t>해당 업로드는 필수사항이 아님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338211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 및 부정근로 예방 교육 이수보고서를 작성하고 홈페이지에 제출할 경우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최대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안전교육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50" b="1" spc="-150" dirty="0" smtClean="0">
                  <a:solidFill>
                    <a:srgbClr val="5D2884"/>
                  </a:solidFill>
                  <a:latin typeface="+mn-ea"/>
                </a:rPr>
                <a:t>홈페이지</a:t>
              </a:r>
              <a:r>
                <a:rPr lang="en-US" altLang="ko-KR" sz="1450" b="1" spc="-150" dirty="0" smtClean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450" b="1" spc="-150" dirty="0" smtClean="0">
                  <a:solidFill>
                    <a:srgbClr val="5D2884"/>
                  </a:solidFill>
                  <a:latin typeface="+mn-ea"/>
                </a:rPr>
                <a:t>장학금</a:t>
              </a:r>
              <a:r>
                <a:rPr lang="en-US" altLang="ko-KR" sz="145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450" b="1" spc="-150" dirty="0">
                  <a:solidFill>
                    <a:srgbClr val="5D2884"/>
                  </a:solidFill>
                  <a:latin typeface="+mn-ea"/>
                </a:rPr>
                <a:t>국가 근로 및 취업연계장학금</a:t>
              </a:r>
              <a:r>
                <a:rPr lang="en-US" altLang="ko-KR" sz="145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450" b="1" spc="-150" dirty="0">
                  <a:solidFill>
                    <a:srgbClr val="5D2884"/>
                  </a:solidFill>
                  <a:latin typeface="+mn-ea"/>
                </a:rPr>
                <a:t>국가근로장학금</a:t>
              </a:r>
              <a:r>
                <a:rPr lang="en-US" altLang="ko-KR" sz="145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450" b="1" spc="-150" dirty="0">
                  <a:solidFill>
                    <a:srgbClr val="5D2884"/>
                  </a:solidFill>
                  <a:latin typeface="+mn-ea"/>
                </a:rPr>
                <a:t>근로장학관리</a:t>
              </a:r>
              <a:r>
                <a:rPr lang="en-US" altLang="ko-KR" sz="145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450" b="1" spc="-150" dirty="0" smtClean="0">
                  <a:solidFill>
                    <a:srgbClr val="5D2884"/>
                  </a:solidFill>
                  <a:latin typeface="+mn-ea"/>
                </a:rPr>
                <a:t>교육이수보고서관리</a:t>
              </a:r>
              <a:endParaRPr lang="ko-KR" altLang="en-US" sz="145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735" y="2564908"/>
            <a:ext cx="2815228" cy="368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394521" y="3092936"/>
            <a:ext cx="5381199" cy="2363978"/>
            <a:chOff x="394521" y="3092936"/>
            <a:chExt cx="5381199" cy="236397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21" y="3092936"/>
              <a:ext cx="5365735" cy="22310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4704914" y="4989829"/>
              <a:ext cx="476567" cy="1467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4" name="타원 23"/>
            <p:cNvSpPr>
              <a:spLocks noChangeArrowheads="1"/>
            </p:cNvSpPr>
            <p:nvPr/>
          </p:nvSpPr>
          <p:spPr bwMode="auto">
            <a:xfrm>
              <a:off x="4420914" y="4941768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5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4948044" y="4993176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직사각형 30"/>
            <p:cNvSpPr/>
            <p:nvPr/>
          </p:nvSpPr>
          <p:spPr>
            <a:xfrm>
              <a:off x="1862167" y="4869160"/>
              <a:ext cx="1341681" cy="226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624" b="41452"/>
            <a:stretch/>
          </p:blipFill>
          <p:spPr bwMode="auto">
            <a:xfrm>
              <a:off x="394521" y="3092936"/>
              <a:ext cx="5381199" cy="1263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021352" y="4600178"/>
              <a:ext cx="287259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2018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81203" y="4600178"/>
              <a:ext cx="21031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053755" y="462938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696509" y="462176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29" name="모서리가 둥근 사각형 설명선 28"/>
            <p:cNvSpPr/>
            <p:nvPr/>
          </p:nvSpPr>
          <p:spPr>
            <a:xfrm>
              <a:off x="3109274" y="4256028"/>
              <a:ext cx="2016225" cy="454897"/>
            </a:xfrm>
            <a:prstGeom prst="wedgeRoundRectCallout">
              <a:avLst>
                <a:gd name="adj1" fmla="val 38369"/>
                <a:gd name="adj2" fmla="val 8663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양식을 </a:t>
              </a:r>
              <a:r>
                <a:rPr lang="ko-KR" altLang="en-US" sz="900" b="1" dirty="0" err="1" smtClean="0">
                  <a:latin typeface="+mn-ea"/>
                </a:rPr>
                <a:t>다운로드하여</a:t>
              </a:r>
              <a:r>
                <a:rPr lang="ko-KR" altLang="en-US" sz="900" b="1" dirty="0" smtClean="0">
                  <a:latin typeface="+mn-ea"/>
                </a:rPr>
                <a:t> </a:t>
              </a:r>
              <a:r>
                <a:rPr lang="ko-KR" altLang="en-US" sz="900" b="1" dirty="0" err="1" smtClean="0">
                  <a:latin typeface="+mn-ea"/>
                </a:rPr>
                <a:t>근로지에서</a:t>
              </a:r>
              <a:r>
                <a:rPr lang="en-US" altLang="ko-KR" sz="900" b="1" dirty="0" smtClean="0">
                  <a:latin typeface="+mn-ea"/>
                </a:rPr>
                <a:t/>
              </a:r>
              <a:br>
                <a:rPr lang="en-US" altLang="ko-KR" sz="900" b="1" dirty="0" smtClean="0">
                  <a:latin typeface="+mn-ea"/>
                </a:rPr>
              </a:br>
              <a:r>
                <a:rPr lang="ko-KR" altLang="en-US" sz="900" b="1" dirty="0" smtClean="0">
                  <a:latin typeface="+mn-ea"/>
                </a:rPr>
                <a:t>받은 교육내용을 작성하여 업로드</a:t>
              </a:r>
            </a:p>
          </p:txBody>
        </p:sp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4146364"/>
              <a:ext cx="964784" cy="1996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64257" b="56340"/>
            <a:stretch/>
          </p:blipFill>
          <p:spPr bwMode="auto">
            <a:xfrm>
              <a:off x="1259632" y="4151279"/>
              <a:ext cx="963170" cy="187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325" y="3336185"/>
              <a:ext cx="1751969" cy="3088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직사각형 37"/>
            <p:cNvSpPr/>
            <p:nvPr/>
          </p:nvSpPr>
          <p:spPr>
            <a:xfrm>
              <a:off x="1070909" y="4631525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468403" y="4629387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242069" y="4166302"/>
              <a:ext cx="210703" cy="16461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699495" y="4184726"/>
              <a:ext cx="162672" cy="126973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483476"/>
            <a:ext cx="1068962" cy="50635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안전교육이수보고서를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5" y="3336185"/>
            <a:ext cx="1751969" cy="30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1070909" y="4631525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54627" y="4620667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27238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 후 반드시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 이내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일이 지난 후에는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시간에 대해서는 장학금을 받을 수 없음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→ 예시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20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일에 근로한 내용은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25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일까지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인정되지 않으며 출근부 입력 또한 불가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60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시간 단위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해당월의 출근부가 인정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장학생은 근로지 배정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담당자에게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안내 부탁 드립니다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39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50" b="1" dirty="0" smtClean="0">
                  <a:solidFill>
                    <a:srgbClr val="D341A9"/>
                  </a:solidFill>
                  <a:latin typeface="+mn-ea"/>
                </a:rPr>
                <a:t>홈페이지</a:t>
              </a:r>
              <a:r>
                <a:rPr lang="en-US" altLang="ko-KR" sz="1450" b="1" dirty="0" smtClean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450" b="1" dirty="0" smtClean="0">
                  <a:solidFill>
                    <a:srgbClr val="D341A9"/>
                  </a:solidFill>
                  <a:latin typeface="+mn-ea"/>
                </a:rPr>
                <a:t>장학금</a:t>
              </a:r>
              <a:r>
                <a:rPr lang="en-US" altLang="ko-KR" sz="1450" b="1" dirty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450" b="1" dirty="0">
                  <a:solidFill>
                    <a:srgbClr val="D341A9"/>
                  </a:solidFill>
                  <a:latin typeface="+mn-ea"/>
                </a:rPr>
                <a:t>국가 근로 및 취업연계장학금</a:t>
              </a:r>
              <a:r>
                <a:rPr lang="en-US" altLang="ko-KR" sz="1450" b="1" dirty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450" b="1" dirty="0">
                  <a:solidFill>
                    <a:srgbClr val="D341A9"/>
                  </a:solidFill>
                  <a:latin typeface="+mn-ea"/>
                </a:rPr>
                <a:t>국가근로장학금</a:t>
              </a:r>
              <a:r>
                <a:rPr lang="en-US" altLang="ko-KR" sz="1450" b="1" dirty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450" b="1" dirty="0">
                  <a:solidFill>
                    <a:srgbClr val="D341A9"/>
                  </a:solidFill>
                  <a:latin typeface="+mn-ea"/>
                </a:rPr>
                <a:t>근로장학관리</a:t>
              </a:r>
              <a:r>
                <a:rPr lang="en-US" altLang="ko-KR" sz="1450" b="1" dirty="0" smtClean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450" b="1" dirty="0" smtClean="0">
                  <a:solidFill>
                    <a:srgbClr val="D341A9"/>
                  </a:solidFill>
                  <a:latin typeface="+mn-ea"/>
                </a:rPr>
                <a:t>출근부관리</a:t>
              </a:r>
              <a:endParaRPr lang="ko-KR" altLang="en-US" sz="1450" b="1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 bwMode="auto"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출근부를 입력할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15616" y="2564904"/>
            <a:ext cx="6924137" cy="1510260"/>
            <a:chOff x="1115616" y="2564904"/>
            <a:chExt cx="6924137" cy="151026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804" b="44265"/>
            <a:stretch/>
          </p:blipFill>
          <p:spPr bwMode="auto">
            <a:xfrm>
              <a:off x="1115616" y="2564904"/>
              <a:ext cx="6924137" cy="1510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2304" y="3794618"/>
              <a:ext cx="2520280" cy="26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8" name="직사각형 27"/>
          <p:cNvSpPr/>
          <p:nvPr/>
        </p:nvSpPr>
        <p:spPr>
          <a:xfrm>
            <a:off x="2242397" y="3813850"/>
            <a:ext cx="272719" cy="184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67718" y="3820068"/>
            <a:ext cx="95919" cy="178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79367" y="3816321"/>
            <a:ext cx="635302" cy="235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" r="3047" b="94244"/>
          <a:stretch/>
        </p:blipFill>
        <p:spPr bwMode="auto">
          <a:xfrm>
            <a:off x="1115616" y="2564904"/>
            <a:ext cx="6924137" cy="25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25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 bwMode="auto"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달력에서 근로날짜 클릭하여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1863793" y="305570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629683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392391" y="474742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 bwMode="auto"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 eaLnBrk="0" hangingPunct="0"/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" name="타원 37"/>
          <p:cNvSpPr>
            <a:spLocks noChangeArrowheads="1"/>
          </p:cNvSpPr>
          <p:nvPr/>
        </p:nvSpPr>
        <p:spPr bwMode="auto">
          <a:xfrm>
            <a:off x="1496719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 bwMode="auto">
          <a:xfrm>
            <a:off x="4283110" y="460058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6682741" y="397803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62" y="2333654"/>
            <a:ext cx="2254806" cy="358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827584" y="2302117"/>
            <a:ext cx="2290583" cy="3618329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46614" y="3074182"/>
            <a:ext cx="491795" cy="1551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746614" y="2865736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111" y="2348880"/>
            <a:ext cx="2155368" cy="3557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직사각형 50"/>
          <p:cNvSpPr/>
          <p:nvPr/>
        </p:nvSpPr>
        <p:spPr>
          <a:xfrm>
            <a:off x="5860329" y="2348881"/>
            <a:ext cx="2176150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6626585" y="5785979"/>
            <a:ext cx="1698000" cy="436927"/>
            <a:chOff x="5698160" y="1119954"/>
            <a:chExt cx="2551651" cy="655390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5698160" y="1229466"/>
              <a:ext cx="2437835" cy="545878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796813" y="1344606"/>
              <a:ext cx="2452998" cy="3693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메인 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&gt;&gt; </a:t>
              </a:r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장학금 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&gt;&gt; </a:t>
              </a:r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출근부등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록</a:t>
              </a:r>
            </a:p>
          </p:txBody>
        </p:sp>
        <p:sp>
          <p:nvSpPr>
            <p:cNvPr id="55" name="이등변 삼각형 54"/>
            <p:cNvSpPr/>
            <p:nvPr/>
          </p:nvSpPr>
          <p:spPr>
            <a:xfrm>
              <a:off x="6079046" y="1119954"/>
              <a:ext cx="118244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6775939" y="5251041"/>
            <a:ext cx="348599" cy="5209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6724803" y="503788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672" y="2348881"/>
            <a:ext cx="2232000" cy="3601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직사각형 58"/>
          <p:cNvSpPr/>
          <p:nvPr/>
        </p:nvSpPr>
        <p:spPr>
          <a:xfrm flipV="1">
            <a:off x="3590309" y="2720028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 flipV="1">
            <a:off x="3385111" y="2654776"/>
            <a:ext cx="782503" cy="208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3381679" y="2613968"/>
            <a:ext cx="1357781" cy="25115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>
                    <a:alpha val="0"/>
                  </a:schemeClr>
                </a:solidFill>
              </a:ln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57636" y="2363287"/>
            <a:ext cx="2238178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3409598" y="241036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245961" y="2060848"/>
            <a:ext cx="2165978" cy="467039"/>
            <a:chOff x="5688385" y="1219959"/>
            <a:chExt cx="3254900" cy="700559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5698160" y="1229466"/>
              <a:ext cx="3128293" cy="566886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688385" y="1219959"/>
              <a:ext cx="3254900" cy="600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플레이스토어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(</a:t>
              </a:r>
              <a:r>
                <a:rPr lang="ko-KR" altLang="en-US" sz="100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아이폰의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 경우 </a:t>
              </a:r>
              <a:r>
                <a:rPr lang="ko-KR" altLang="en-US" sz="100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앱스토어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)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에서</a:t>
              </a:r>
              <a:endParaRPr lang="en-US" altLang="ko-KR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endParaRPr>
            </a:p>
            <a:p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‘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한국장학재단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’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 검색 후 </a:t>
              </a:r>
              <a:r>
                <a:rPr lang="ko-KR" altLang="en-US" sz="100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앱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 설치</a:t>
              </a:r>
            </a:p>
          </p:txBody>
        </p:sp>
        <p:sp>
          <p:nvSpPr>
            <p:cNvPr id="67" name="이등변 삼각형 66"/>
            <p:cNvSpPr/>
            <p:nvPr/>
          </p:nvSpPr>
          <p:spPr>
            <a:xfrm rot="10800000">
              <a:off x="6079046" y="1818584"/>
              <a:ext cx="118245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pic>
        <p:nvPicPr>
          <p:cNvPr id="32" name="Picture 3" descr="C:\Users\p_neo06\Desktop\구세영\화면캡쳐\출근부등록0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2366762"/>
            <a:ext cx="2346982" cy="350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7" tIns="27793" rIns="55587" bIns="27793" rtlCol="0" anchor="ctr"/>
            <a:lstStyle/>
            <a:p>
              <a:pPr algn="ctr"/>
              <a:r>
                <a:rPr lang="en-US" altLang="ko-KR" sz="90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ko-KR" altLang="en-US" sz="900" dirty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697" y="1312893"/>
              <a:ext cx="1850448" cy="23386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8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출근부 등</a:t>
              </a:r>
              <a:r>
                <a:rPr lang="ko-KR" altLang="en-US" sz="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록</a:t>
              </a:r>
              <a:endPara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75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7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다문화</a:t>
              </a:r>
              <a:r>
                <a:rPr lang="en-US" altLang="ko-KR" sz="7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·</a:t>
              </a:r>
              <a:r>
                <a:rPr lang="ko-KR" altLang="en-US" sz="700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탈북학생</a:t>
              </a:r>
              <a:r>
                <a:rPr lang="ko-KR" altLang="en-US" sz="7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700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멘토링</a:t>
              </a:r>
              <a:endParaRPr lang="ko-KR" altLang="en-US" sz="7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68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600" dirty="0" smtClean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근로 일자 선택</a:t>
              </a:r>
              <a:endParaRPr lang="ko-KR" altLang="en-US" sz="9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endParaRP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750" dirty="0" smtClean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7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20xx</a:t>
            </a:r>
            <a:endParaRPr lang="ko-KR" altLang="en-US" sz="7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endParaRPr lang="ko-KR" altLang="en-US" sz="6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출근부 등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록</a:t>
            </a:r>
            <a:endParaRPr lang="ko-KR" altLang="en-US" sz="8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년도</a:t>
              </a:r>
              <a:r>
                <a:rPr lang="en-US" altLang="ko-KR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, </a:t>
              </a:r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월 선택</a:t>
              </a:r>
              <a:endPara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endParaRPr>
            </a:p>
          </p:txBody>
        </p:sp>
      </p:grpSp>
      <p:pic>
        <p:nvPicPr>
          <p:cNvPr id="7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13450" y="2348880"/>
            <a:ext cx="234698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135542" y="2406647"/>
            <a:ext cx="2277976" cy="29734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563888" y="2372325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6113450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부정근로자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휴강 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504" y="2060848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 전에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 중 해외여행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군복무 등 계획이 있을 경우에 사전에 대학 담당자에게 안내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pPr algn="ctr"/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*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296416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근로기관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(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)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와 가족관계일 경우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7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30360"/>
          <a:stretch/>
        </p:blipFill>
        <p:spPr bwMode="auto">
          <a:xfrm flipH="1">
            <a:off x="7358304" y="2204864"/>
            <a:ext cx="800100" cy="98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모서리가 둥근 직사각형 54"/>
          <p:cNvSpPr/>
          <p:nvPr/>
        </p:nvSpPr>
        <p:spPr>
          <a:xfrm>
            <a:off x="179512" y="2268372"/>
            <a:ext cx="4904561" cy="751892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근로기관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 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관리자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담당자</a:t>
            </a:r>
            <a:r>
              <a:rPr lang="en-US" altLang="ko-KR" sz="20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와 가족관계일 때</a:t>
            </a:r>
            <a:endParaRPr lang="ko-KR" altLang="en-US" sz="2300" b="1" dirty="0">
              <a:solidFill>
                <a:srgbClr val="0E6B90"/>
              </a:solidFill>
              <a:effectLst>
                <a:reflection blurRad="6350" stA="55000" endA="300" endPos="45500" dir="5400000" sy="-100000" algn="bl" rotWithShape="0"/>
              </a:effectLst>
              <a:latin typeface="+mn-ea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4860032" y="2384522"/>
            <a:ext cx="2268029" cy="629022"/>
          </a:xfrm>
          <a:prstGeom prst="wedgeRoundRectCallout">
            <a:avLst>
              <a:gd name="adj1" fmla="val 59928"/>
              <a:gd name="adj2" fmla="val -315"/>
              <a:gd name="adj3" fmla="val 16667"/>
            </a:avLst>
          </a:prstGeom>
          <a:solidFill>
            <a:srgbClr val="FFC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대학 담당선생님께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/>
            </a:r>
            <a:b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</a:br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말씀해주세요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>!</a:t>
            </a:r>
            <a:endParaRPr lang="ko-KR" altLang="en-US" sz="1700" b="1" spc="-15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834830" y="3460594"/>
            <a:ext cx="7337569" cy="87299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장학생은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매칭되거나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매칭될 가능성이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있는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근로기관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근로지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담당자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와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가족관계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배우자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직계혈족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4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촌 이내의 방계혈족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인 경우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34830" y="4347477"/>
            <a:ext cx="7337569" cy="881723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소속대학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장학담당자에게 안내</a:t>
            </a:r>
            <a:endParaRPr lang="en-US" altLang="ko-KR" sz="17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095121" y="5163494"/>
            <a:ext cx="1404379" cy="1321608"/>
            <a:chOff x="1271540" y="5370791"/>
            <a:chExt cx="1360618" cy="1369925"/>
          </a:xfrm>
        </p:grpSpPr>
        <p:sp>
          <p:nvSpPr>
            <p:cNvPr id="41" name="타원 40"/>
            <p:cNvSpPr/>
            <p:nvPr/>
          </p:nvSpPr>
          <p:spPr>
            <a:xfrm>
              <a:off x="1271540" y="5370791"/>
              <a:ext cx="1360618" cy="1369925"/>
            </a:xfrm>
            <a:prstGeom prst="ellipse">
              <a:avLst/>
            </a:prstGeom>
            <a:solidFill>
              <a:srgbClr val="EDF7C1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45570" y="5825439"/>
              <a:ext cx="812557" cy="4147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장학생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54457" y="5678104"/>
            <a:ext cx="18473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ko-KR" altLang="en-US" sz="13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3742829" y="5201864"/>
            <a:ext cx="1521570" cy="1323480"/>
            <a:chOff x="4438218" y="5496874"/>
            <a:chExt cx="1461308" cy="1370075"/>
          </a:xfrm>
        </p:grpSpPr>
        <p:sp>
          <p:nvSpPr>
            <p:cNvPr id="45" name="타원 44"/>
            <p:cNvSpPr/>
            <p:nvPr/>
          </p:nvSpPr>
          <p:spPr>
            <a:xfrm>
              <a:off x="4496336" y="5496874"/>
              <a:ext cx="1360618" cy="1370075"/>
            </a:xfrm>
            <a:prstGeom prst="ellipse">
              <a:avLst/>
            </a:prstGeom>
            <a:solidFill>
              <a:srgbClr val="FFF1C5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438218" y="5815507"/>
              <a:ext cx="1461308" cy="7328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근로기관</a:t>
              </a:r>
              <a:endParaRPr lang="en-US" altLang="ko-KR" sz="2000" spc="-100" dirty="0" smtClean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  <a:p>
              <a:pPr algn="ctr"/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(</a:t>
              </a:r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또는 근로지</a:t>
              </a:r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)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7" name="모서리가 둥근 직사각형 46"/>
          <p:cNvSpPr/>
          <p:nvPr/>
        </p:nvSpPr>
        <p:spPr>
          <a:xfrm>
            <a:off x="5632952" y="5373216"/>
            <a:ext cx="2323424" cy="963849"/>
          </a:xfrm>
          <a:prstGeom prst="roundRect">
            <a:avLst>
              <a:gd name="adj" fmla="val 10997"/>
            </a:avLst>
          </a:prstGeom>
          <a:solidFill>
            <a:schemeClr val="accent1">
              <a:lumMod val="60000"/>
              <a:lumOff val="40000"/>
              <a:alpha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5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이해관계일 경우</a:t>
            </a:r>
            <a:endParaRPr lang="en-US" altLang="ko-KR" sz="25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2500" b="1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rgbClr val="FF000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근로 불가</a:t>
            </a:r>
          </a:p>
        </p:txBody>
      </p:sp>
      <p:grpSp>
        <p:nvGrpSpPr>
          <p:cNvPr id="48" name="그룹 47"/>
          <p:cNvGrpSpPr/>
          <p:nvPr/>
        </p:nvGrpSpPr>
        <p:grpSpPr>
          <a:xfrm>
            <a:off x="2622485" y="5792644"/>
            <a:ext cx="1020752" cy="245463"/>
            <a:chOff x="1638033" y="3139883"/>
            <a:chExt cx="614321" cy="245463"/>
          </a:xfrm>
        </p:grpSpPr>
        <p:sp>
          <p:nvSpPr>
            <p:cNvPr id="50" name="오른쪽 화살표 49"/>
            <p:cNvSpPr/>
            <p:nvPr/>
          </p:nvSpPr>
          <p:spPr>
            <a:xfrm>
              <a:off x="1746300" y="3142483"/>
              <a:ext cx="506054" cy="238469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1" name="오른쪽 화살표 50"/>
            <p:cNvSpPr/>
            <p:nvPr/>
          </p:nvSpPr>
          <p:spPr>
            <a:xfrm flipH="1">
              <a:off x="1638033" y="3139883"/>
              <a:ext cx="540311" cy="245463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 rot="2652671">
            <a:off x="2771471" y="5858926"/>
            <a:ext cx="740183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 rot="18686547">
            <a:off x="2766252" y="5848288"/>
            <a:ext cx="733219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59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장학금 환수 및 확정일로부터 </a:t>
              </a:r>
              <a:r>
                <a:rPr lang="ko-KR" altLang="en-US" b="1" spc="-300" dirty="0" err="1" smtClean="0">
                  <a:solidFill>
                    <a:schemeClr val="bg1"/>
                  </a:solidFill>
                  <a:latin typeface="+mn-ea"/>
                </a:rPr>
                <a:t>해당학기를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 포함하여 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4</a:t>
              </a:r>
              <a:r>
                <a:rPr lang="ko-KR" altLang="en-US" b="1" spc="-300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 근로 참여제한</a:t>
              </a:r>
              <a:endParaRPr lang="ko-KR" altLang="en-US" sz="2000" b="1" u="sng" spc="-3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spc="-300" dirty="0" err="1" smtClean="0">
                  <a:solidFill>
                    <a:schemeClr val="bg1"/>
                  </a:solidFill>
                  <a:latin typeface="+mn-ea"/>
                </a:rPr>
                <a:t>해당학기를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 포함하여 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개 학기 근로 참여 제한</a:t>
              </a:r>
              <a:endParaRPr lang="ko-KR" altLang="en-US" sz="2000" b="1" u="sng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근로장학생 장학금 환수 및 근로장학생과 </a:t>
              </a:r>
              <a:r>
                <a:rPr lang="ko-KR" altLang="en-US" b="1" spc="-300" dirty="0" err="1" smtClean="0">
                  <a:solidFill>
                    <a:schemeClr val="bg1"/>
                  </a:solidFill>
                  <a:latin typeface="+mn-ea"/>
                </a:rPr>
                <a:t>대리근로자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b="1" u="sng" spc="-300" dirty="0" smtClean="0">
                  <a:solidFill>
                    <a:schemeClr val="tx1"/>
                  </a:solidFill>
                  <a:latin typeface="+mn-ea"/>
                </a:rPr>
                <a:t>모두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 확정일로부터 </a:t>
              </a:r>
              <a:r>
                <a:rPr lang="ko-KR" altLang="en-US" b="1" u="sng" spc="-300" dirty="0" err="1" smtClean="0">
                  <a:solidFill>
                    <a:schemeClr val="tx1"/>
                  </a:solidFill>
                  <a:latin typeface="+mn-ea"/>
                </a:rPr>
                <a:t>해당학기를</a:t>
              </a:r>
              <a:r>
                <a:rPr lang="ko-KR" altLang="en-US" b="1" u="sng" spc="-300" dirty="0" smtClean="0">
                  <a:solidFill>
                    <a:schemeClr val="tx1"/>
                  </a:solidFill>
                  <a:latin typeface="+mn-ea"/>
                </a:rPr>
                <a:t> 포함하여 </a:t>
              </a:r>
              <a:r>
                <a:rPr lang="en-US" altLang="ko-KR" b="1" u="sng" spc="-300" dirty="0" smtClean="0">
                  <a:solidFill>
                    <a:schemeClr val="tx1"/>
                  </a:solidFill>
                  <a:latin typeface="+mn-ea"/>
                </a:rPr>
                <a:t>2</a:t>
              </a:r>
              <a:r>
                <a:rPr lang="ko-KR" altLang="en-US" b="1" u="sng" spc="-300" dirty="0" err="1" smtClean="0">
                  <a:solidFill>
                    <a:schemeClr val="tx1"/>
                  </a:solidFill>
                  <a:latin typeface="+mn-ea"/>
                </a:rPr>
                <a:t>개학기</a:t>
              </a:r>
              <a:r>
                <a:rPr lang="ko-KR" altLang="en-US" b="1" u="sng" spc="-300" dirty="0" smtClean="0">
                  <a:solidFill>
                    <a:schemeClr val="tx1"/>
                  </a:solidFill>
                  <a:latin typeface="+mn-ea"/>
                </a:rPr>
                <a:t> 근로 참여제한</a:t>
              </a:r>
              <a:endParaRPr lang="ko-KR" altLang="en-US" sz="2000" b="1" u="sng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611560" y="2381979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140968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기타문의 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1599-2290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 panose="02020603020101020101" pitchFamily="18" charset="-127"/>
            <a:ea typeface="한컴 윤체 L" panose="02020603020101020101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 panose="02030600000101010101" pitchFamily="18" charset="-127"/>
            <a:ea typeface="HY견고딕" panose="02030600000101010101" pitchFamily="18" charset="-12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20170</TotalTime>
  <Words>1986</Words>
  <Application>Microsoft Office PowerPoint</Application>
  <PresentationFormat>화면 슬라이드 쇼(4:3)</PresentationFormat>
  <Paragraphs>638</Paragraphs>
  <Slides>45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53" baseType="lpstr">
      <vt:lpstr>한컴 윤고딕 250</vt:lpstr>
      <vt:lpstr>한컴 윤고딕 230</vt:lpstr>
      <vt:lpstr>한컴 윤고딕 240</vt:lpstr>
      <vt:lpstr>맑은 고딕</vt:lpstr>
      <vt:lpstr>한컴 윤체 L</vt:lpstr>
      <vt:lpstr>Wingdings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Owner</cp:lastModifiedBy>
  <cp:revision>643</cp:revision>
  <cp:lastPrinted>2017-02-23T06:55:54Z</cp:lastPrinted>
  <dcterms:created xsi:type="dcterms:W3CDTF">2012-12-01T20:04:07Z</dcterms:created>
  <dcterms:modified xsi:type="dcterms:W3CDTF">2020-03-18T02:22:34Z</dcterms:modified>
</cp:coreProperties>
</file>